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5"/>
  </p:notesMasterIdLst>
  <p:sldIdLst>
    <p:sldId id="256" r:id="rId2"/>
    <p:sldId id="385" r:id="rId3"/>
    <p:sldId id="358" r:id="rId4"/>
    <p:sldId id="443" r:id="rId5"/>
    <p:sldId id="355" r:id="rId6"/>
    <p:sldId id="359" r:id="rId7"/>
    <p:sldId id="378" r:id="rId8"/>
    <p:sldId id="382" r:id="rId9"/>
    <p:sldId id="408" r:id="rId10"/>
    <p:sldId id="409" r:id="rId11"/>
    <p:sldId id="411" r:id="rId12"/>
    <p:sldId id="410" r:id="rId13"/>
    <p:sldId id="381" r:id="rId14"/>
    <p:sldId id="383" r:id="rId15"/>
    <p:sldId id="414" r:id="rId16"/>
    <p:sldId id="412" r:id="rId17"/>
    <p:sldId id="413" r:id="rId18"/>
    <p:sldId id="415" r:id="rId19"/>
    <p:sldId id="416" r:id="rId20"/>
    <p:sldId id="417" r:id="rId21"/>
    <p:sldId id="387" r:id="rId22"/>
    <p:sldId id="361" r:id="rId23"/>
    <p:sldId id="418" r:id="rId24"/>
    <p:sldId id="391" r:id="rId25"/>
    <p:sldId id="444" r:id="rId26"/>
    <p:sldId id="389" r:id="rId27"/>
    <p:sldId id="400" r:id="rId28"/>
    <p:sldId id="401" r:id="rId29"/>
    <p:sldId id="421" r:id="rId30"/>
    <p:sldId id="402" r:id="rId31"/>
    <p:sldId id="403" r:id="rId32"/>
    <p:sldId id="299" r:id="rId33"/>
    <p:sldId id="284" r:id="rId34"/>
    <p:sldId id="302" r:id="rId35"/>
    <p:sldId id="445" r:id="rId36"/>
    <p:sldId id="446" r:id="rId37"/>
    <p:sldId id="282" r:id="rId38"/>
    <p:sldId id="298" r:id="rId39"/>
    <p:sldId id="423" r:id="rId40"/>
    <p:sldId id="427" r:id="rId41"/>
    <p:sldId id="260" r:id="rId42"/>
    <p:sldId id="434" r:id="rId43"/>
    <p:sldId id="438" r:id="rId44"/>
    <p:sldId id="435" r:id="rId45"/>
    <p:sldId id="439" r:id="rId46"/>
    <p:sldId id="405" r:id="rId47"/>
    <p:sldId id="318" r:id="rId48"/>
    <p:sldId id="429" r:id="rId49"/>
    <p:sldId id="430" r:id="rId50"/>
    <p:sldId id="431" r:id="rId51"/>
    <p:sldId id="432" r:id="rId52"/>
    <p:sldId id="433" r:id="rId53"/>
    <p:sldId id="436" r:id="rId54"/>
    <p:sldId id="440" r:id="rId55"/>
    <p:sldId id="442" r:id="rId56"/>
    <p:sldId id="441" r:id="rId57"/>
    <p:sldId id="319" r:id="rId58"/>
    <p:sldId id="406" r:id="rId59"/>
    <p:sldId id="407" r:id="rId60"/>
    <p:sldId id="437" r:id="rId61"/>
    <p:sldId id="276" r:id="rId62"/>
    <p:sldId id="278" r:id="rId63"/>
    <p:sldId id="317" r:id="rId6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730" y="-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7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378A8-3B99-4BF4-A225-5FF41255317C}" type="datetimeFigureOut">
              <a:rPr lang="hu-HU" smtClean="0"/>
              <a:t>2019. 02. 19.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A4ED4-6474-45CA-9B91-D8D438541DE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237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A4ED4-6474-45CA-9B91-D8D438541DE1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0208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CAC03-EFC8-43A1-BEC7-DD4CF76AC51A}" type="datetime1">
              <a:rPr lang="hu-HU" smtClean="0"/>
              <a:t>2019. 02. 19.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617B-0223-40E0-8EF2-CB488A9F543A}" type="datetime1">
              <a:rPr lang="hu-HU" smtClean="0"/>
              <a:t>2019. 02. 19.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2CC4-69E4-4838-A382-AB8E410249E9}" type="datetime1">
              <a:rPr lang="hu-HU" smtClean="0"/>
              <a:t>2019. 02. 19.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5CA4-7F7F-4759-A62A-859978351356}" type="datetime1">
              <a:rPr lang="hu-HU" smtClean="0"/>
              <a:t>2019. 02. 19.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A643-1792-46F6-B46B-C8ABB5CDD8E6}" type="datetime1">
              <a:rPr lang="hu-HU" smtClean="0"/>
              <a:t>2019. 02. 19.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3C07-8DD4-4083-970D-FE8C016319EE}" type="datetime1">
              <a:rPr lang="hu-HU" smtClean="0"/>
              <a:t>2019. 02. 19.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4A03D-BA84-47EC-B95F-1B1AAB07EC57}" type="datetime1">
              <a:rPr lang="hu-HU" smtClean="0"/>
              <a:t>2019. 02. 19.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1C933-27C6-4F13-A995-C3D652636BDB}" type="datetime1">
              <a:rPr lang="hu-HU" smtClean="0"/>
              <a:t>2019. 02. 19.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381A0-1B8F-4BD8-B551-26B635C48B0C}" type="datetime1">
              <a:rPr lang="hu-HU" smtClean="0"/>
              <a:t>2019. 02. 19.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8E12-0DDE-48E1-8C92-E00B33B9BCD1}" type="datetime1">
              <a:rPr lang="hu-HU" smtClean="0"/>
              <a:t>2019. 02. 19.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27EDE-EC79-4098-A306-0AA0608C3506}" type="datetime1">
              <a:rPr lang="hu-HU" smtClean="0"/>
              <a:t>2019. 02. 19.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33787-A86D-4386-A978-413DED1AD9A9}" type="datetime1">
              <a:rPr lang="hu-HU" smtClean="0"/>
              <a:t>2019. 02. 19.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576263" y="1160748"/>
            <a:ext cx="8010525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575556" y="2834933"/>
            <a:ext cx="8010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KISMŰTÁRGYAK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, HIDAK ÉS A VASÚTI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FOLYÓPÁLYA</a:t>
            </a:r>
          </a:p>
          <a:p>
            <a:pPr algn="ctr"/>
            <a:endParaRPr lang="hu-HU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KÖZÖTTI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ÁTMENETI SZAKASZOK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KIALAKÍTÁSA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408204" y="5816600"/>
            <a:ext cx="1970695" cy="7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0800" rIns="18000" bIns="10800">
            <a:spAutoFit/>
          </a:bodyPr>
          <a:lstStyle/>
          <a:p>
            <a:pPr algn="ctr"/>
            <a:r>
              <a:rPr lang="en-US" altLang="hu-H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altLang="hu-H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altLang="hu-H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Horvát Ferenc</a:t>
            </a:r>
          </a:p>
          <a:p>
            <a:pPr algn="ctr"/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KÉ-VA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/08-0239</a:t>
            </a:r>
            <a:endParaRPr lang="hu-H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SZÉM1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/08-0239</a:t>
            </a:r>
            <a:endParaRPr lang="en-GB" altLang="hu-HU" sz="1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2556285" cy="85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3609418" y="368660"/>
            <a:ext cx="5283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XV. Vasúti pályák tervezésétől a kivitelezésig</a:t>
            </a:r>
          </a:p>
          <a:p>
            <a:pPr algn="ctr"/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Szakmai továbbképzés. Budapest, 2019.02.20-21.</a:t>
            </a:r>
            <a:endParaRPr lang="hu-H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82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10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GEOTECHNIKAI SZÁMÍTÓGÉPES MODELLEZÉSI EREDMÉNYEK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51520" y="943898"/>
            <a:ext cx="6478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3.2. Eredmények műtárgy nélküli folyópálya esetére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1613503" y="1484784"/>
            <a:ext cx="5917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Az építés után várható süllyedés a töltés önsúlyából</a:t>
            </a:r>
            <a:endParaRPr lang="hu-H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94520"/>
            <a:ext cx="6825513" cy="405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65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11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GEOTECHNIKAI SZÁMÍTÓGÉPES MODELLEZÉSI EREDMÉNYEK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350608" y="944724"/>
            <a:ext cx="6442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Az első teheráthaladáskor 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bekövetkező </a:t>
            </a:r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többletsüllyedés </a:t>
            </a:r>
            <a:endParaRPr lang="hu-H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76772"/>
            <a:ext cx="6778074" cy="398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églalap 6"/>
          <p:cNvSpPr/>
          <p:nvPr/>
        </p:nvSpPr>
        <p:spPr>
          <a:xfrm>
            <a:off x="251520" y="5517232"/>
            <a:ext cx="86769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járműteher hatására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bekövetkező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többletsüllyedés kb. 15-25 mm-en állandósul,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és 6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 töltésmagasság az, aminél már az altalaj tulajdonságának csekély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szerepe van.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0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12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GEOTECHNIKAI SZÁMÍTÓGÉPES MODELLEZÉSI EREDMÉNYEK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408314" y="980728"/>
            <a:ext cx="6327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Az első teheráthaladáskor 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bekövetkező </a:t>
            </a:r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teljes süllyedés </a:t>
            </a:r>
            <a:endParaRPr lang="hu-H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1405322"/>
            <a:ext cx="6650739" cy="407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86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GEOTECHNIKAI SZÁMÍTÓGÉPES MODELLEZÉSI EREDMÉNYEK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13</a:t>
            </a:fld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1691680" y="944724"/>
            <a:ext cx="5724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Idő - maradó süllyedés 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kapcsolat hétszeri vonat áthaladáskor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Kép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"/>
          <a:stretch/>
        </p:blipFill>
        <p:spPr bwMode="auto">
          <a:xfrm>
            <a:off x="937141" y="1618999"/>
            <a:ext cx="7271263" cy="404224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584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GEOTECHNIKAI SZÁMÍTÓGÉPES MODELLEZÉSI EREDMÉNYEK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14</a:t>
            </a:fld>
            <a:endParaRPr lang="hu-H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30777"/>
            <a:ext cx="7291536" cy="487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251520" y="943898"/>
            <a:ext cx="5424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3.3. Eredmények 2x2 m-es műtárgy esetére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899592" y="1412776"/>
            <a:ext cx="7291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 = 80 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km/h vonat sebesség, 5 m vastag altalaj esetén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21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15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GEOTECHNIKAI SZÁMÍTÓGÉPES MODELLEZÉSI EREDMÉNYEK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956680" y="944724"/>
            <a:ext cx="7215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 = 250 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km/h vonat sebesség, 5 m vastag altalaj esetén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80" y="1386022"/>
            <a:ext cx="7215720" cy="467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68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16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GEOTECHNIKAI SZÁMÍTÓGÉPES MODELLEZÉSI EREDMÉNYEK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951820" y="944724"/>
            <a:ext cx="326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Az átmeneti szakasz hossza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1376772"/>
            <a:ext cx="7129521" cy="42865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6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17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GEOTECHNIKAI SZÁMÍTÓGÉPES MODELLEZÉSI EREDMÉNYEK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87524" y="944724"/>
            <a:ext cx="8524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geotechnikailag</a:t>
            </a:r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szükséges átmeneti 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szakasz </a:t>
            </a:r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hossza kisműtárgyak esetén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1376772"/>
            <a:ext cx="460851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2483768" y="1491950"/>
            <a:ext cx="2693313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b="1" i="1" dirty="0" smtClean="0"/>
              <a:t>Többletsüllyedés </a:t>
            </a:r>
          </a:p>
          <a:p>
            <a:pPr algn="ctr"/>
            <a:r>
              <a:rPr lang="hu-HU" sz="1400" b="1" i="1" dirty="0" smtClean="0"/>
              <a:t> az első teheráthaladáskor                 </a:t>
            </a:r>
          </a:p>
          <a:p>
            <a:pPr algn="ctr"/>
            <a:r>
              <a:rPr lang="hu-HU" sz="1400" b="1" i="1" dirty="0" smtClean="0">
                <a:cs typeface="Calibri"/>
              </a:rPr>
              <a:t>[mm]</a:t>
            </a:r>
            <a:r>
              <a:rPr lang="hu-HU" sz="1400" b="1" i="1" dirty="0" smtClean="0"/>
              <a:t> </a:t>
            </a:r>
            <a:endParaRPr lang="hu-HU" sz="1400" b="1" i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5341182" y="1472133"/>
            <a:ext cx="1648820" cy="7876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sz="1400" b="1" i="1" dirty="0" smtClean="0"/>
              <a:t>Átmeneti szakasz </a:t>
            </a:r>
          </a:p>
          <a:p>
            <a:pPr algn="ctr"/>
            <a:r>
              <a:rPr lang="hu-HU" sz="1400" b="1" i="1" dirty="0" smtClean="0"/>
              <a:t>hossza</a:t>
            </a:r>
          </a:p>
          <a:p>
            <a:pPr algn="ctr"/>
            <a:r>
              <a:rPr lang="hu-HU" sz="1400" b="1" i="1" dirty="0" smtClean="0">
                <a:latin typeface="Calibri"/>
                <a:cs typeface="Calibri"/>
              </a:rPr>
              <a:t>[m]</a:t>
            </a:r>
            <a:r>
              <a:rPr lang="hu-HU" sz="1400" b="1" i="1" dirty="0" smtClean="0"/>
              <a:t> </a:t>
            </a:r>
            <a:endParaRPr lang="hu-HU" sz="1400" b="1" i="1" dirty="0"/>
          </a:p>
        </p:txBody>
      </p:sp>
    </p:spTree>
    <p:extLst>
      <p:ext uri="{BB962C8B-B14F-4D97-AF65-F5344CB8AC3E}">
        <p14:creationId xmlns:p14="http://schemas.microsoft.com/office/powerpoint/2010/main" val="263315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18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GEOTECHNIKAI SZÁMÍTÓGÉPES MODELLEZÉSI EREDMÉNYEK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15516" y="943558"/>
            <a:ext cx="7956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3.4.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Egy „átlagos” vasúti híd komplex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modellezése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15516" y="1390124"/>
            <a:ext cx="85329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modell legfontosabb paraméterei:</a:t>
            </a:r>
          </a:p>
          <a:p>
            <a:pPr marL="628650" lvl="0" indent="-266700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altalaj – puha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agyag, vastagsága 25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marL="628650" lvl="0" indent="-266700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7,2 m magas töltés, jó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minőségű szemcsés anyag</a:t>
            </a:r>
          </a:p>
          <a:p>
            <a:pPr marL="628650" lvl="0" indent="-266700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háttöltés – jó minőségű szemcsés anyag, a felmenőfal mögötti 10 m hosszú zónában épült, 1: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,5 rézsűhajlással</a:t>
            </a:r>
          </a:p>
          <a:p>
            <a:pPr marL="628650" lvl="0" indent="-266700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hídszerkezet szabad nyílása – 18 m</a:t>
            </a:r>
          </a:p>
          <a:p>
            <a:pPr marL="628650" lvl="0" indent="-266700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hídfők alapozása – 18 db CFA cölöp</a:t>
            </a:r>
          </a:p>
          <a:p>
            <a:pPr marL="628650" lvl="0" indent="-266700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hídfők, szárnyfalak – betonból készülnek</a:t>
            </a:r>
          </a:p>
          <a:p>
            <a:pPr marL="628650" lvl="0" indent="-266700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felszerkezet típusa – tartóbetétes felszerkezet</a:t>
            </a:r>
          </a:p>
          <a:p>
            <a:pPr marL="628650" lvl="0" indent="-266700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vasúti jármű sebessége –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80 km/h.</a:t>
            </a:r>
          </a:p>
        </p:txBody>
      </p:sp>
      <p:pic>
        <p:nvPicPr>
          <p:cNvPr id="7" name="Kép 6"/>
          <p:cNvPicPr/>
          <p:nvPr/>
        </p:nvPicPr>
        <p:blipFill rotWithShape="1">
          <a:blip r:embed="rId2"/>
          <a:srcRect l="16633" t="35429" r="6873"/>
          <a:stretch/>
        </p:blipFill>
        <p:spPr bwMode="auto">
          <a:xfrm>
            <a:off x="251520" y="4635904"/>
            <a:ext cx="4767047" cy="1709420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Kép 7"/>
          <p:cNvPicPr/>
          <p:nvPr/>
        </p:nvPicPr>
        <p:blipFill rotWithShape="1">
          <a:blip r:embed="rId3"/>
          <a:srcRect l="21281" t="2767" r="23377" b="16374"/>
          <a:stretch/>
        </p:blipFill>
        <p:spPr bwMode="auto">
          <a:xfrm>
            <a:off x="5334197" y="4635904"/>
            <a:ext cx="3558283" cy="170942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872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19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GEOTECHNIKAI SZÁMÍTÓGÉPES MODELLEZÉSI EREDMÉNYEK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/>
          <p:nvPr/>
        </p:nvPicPr>
        <p:blipFill rotWithShape="1">
          <a:blip r:embed="rId2"/>
          <a:srcRect l="14365" t="12729" r="25552" b="31581"/>
          <a:stretch/>
        </p:blipFill>
        <p:spPr bwMode="auto">
          <a:xfrm>
            <a:off x="2519772" y="1340768"/>
            <a:ext cx="4033180" cy="242234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églalap 5"/>
          <p:cNvSpPr/>
          <p:nvPr/>
        </p:nvSpPr>
        <p:spPr>
          <a:xfrm>
            <a:off x="2339752" y="944724"/>
            <a:ext cx="4446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Teljes süllyedés, a jármű a hídon halad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500372"/>
              </p:ext>
            </p:extLst>
          </p:nvPr>
        </p:nvGraphicFramePr>
        <p:xfrm>
          <a:off x="971600" y="4041068"/>
          <a:ext cx="7200799" cy="2074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37640"/>
                <a:gridCol w="1096941"/>
                <a:gridCol w="1166218"/>
              </a:tblGrid>
              <a:tr h="3324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Értékelési ütem</a:t>
                      </a:r>
                      <a:endParaRPr lang="hu-H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Mérték-egység</a:t>
                      </a:r>
                      <a:endParaRPr lang="hu-H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Süllyedés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értéke</a:t>
                      </a:r>
                      <a:endParaRPr lang="hu-H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5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Építés után a süllyedés a folyópályán</a:t>
                      </a:r>
                      <a:endParaRPr lang="hu-H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[mm]</a:t>
                      </a:r>
                      <a:endParaRPr lang="hu-HU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</a:t>
                      </a:r>
                      <a:endParaRPr lang="hu-HU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5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Teher áthaladáskor a teljes süllyedés a folyópályán</a:t>
                      </a:r>
                      <a:endParaRPr lang="hu-H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[mm]</a:t>
                      </a:r>
                      <a:endParaRPr lang="hu-H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</a:t>
                      </a:r>
                      <a:endParaRPr lang="hu-HU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5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Teher hatására a többlet összenyomódás a folyópályán</a:t>
                      </a:r>
                      <a:endParaRPr lang="hu-HU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[mm]</a:t>
                      </a:r>
                      <a:endParaRPr lang="hu-H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hu-H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5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Szükséges átmenet hossza</a:t>
                      </a:r>
                      <a:endParaRPr lang="hu-H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hu-HU" sz="16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m]</a:t>
                      </a:r>
                      <a:endParaRPr lang="hu-HU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kb. 30</a:t>
                      </a:r>
                      <a:endParaRPr lang="hu-H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231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BEVEZETÉS</a:t>
            </a:r>
            <a:endParaRPr lang="de-AT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51520" y="915685"/>
            <a:ext cx="374441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Eltérő </a:t>
            </a:r>
            <a:r>
              <a:rPr lang="hu-HU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szerkezetű és rugalmasságú </a:t>
            </a:r>
            <a:r>
              <a:rPr lang="hu-HU" sz="20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pályaszakaszok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csatlakozására jellegzetes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pél-da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híd és a normál folyópálya vagy az alagút és a folyópálya találkozása, de ide sorolhatók a kistakarású rövid műtárgyak és csatlakozó szakaszaik is. </a:t>
            </a:r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hu-H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Ezeken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helyeken </a:t>
            </a:r>
            <a:r>
              <a:rPr lang="hu-HU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a vágány </a:t>
            </a:r>
            <a:r>
              <a:rPr lang="hu-HU" sz="20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alátámasztási rugalmassága hirtelen </a:t>
            </a:r>
            <a:r>
              <a:rPr lang="hu-HU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megváltozik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mely a haladó vasúti járműben lengéseket, míg a pályában többlet igénybevételeket kelt.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Már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rövid idő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után maradó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deformációk alakulnak ki az alépítményben, amelyek a vágánygeometria fekszint és síktorzulás jellemzőit lerontják. </a:t>
            </a:r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2</a:t>
            </a:fld>
            <a:endParaRPr lang="hu-HU"/>
          </a:p>
        </p:txBody>
      </p:sp>
      <p:pic>
        <p:nvPicPr>
          <p:cNvPr id="9" name="Kép 8" descr="D:\Vasut\01_oktatas\BME_szakmernoki\diplomamamunka\diplomamunkahoz\29-es_vonal_hid\P1140414.JPG"/>
          <p:cNvPicPr/>
          <p:nvPr/>
        </p:nvPicPr>
        <p:blipFill>
          <a:blip r:embed="rId2"/>
          <a:srcRect t="6458" b="6642"/>
          <a:stretch>
            <a:fillRect/>
          </a:stretch>
        </p:blipFill>
        <p:spPr bwMode="auto">
          <a:xfrm>
            <a:off x="4482405" y="3537012"/>
            <a:ext cx="4410075" cy="287117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églalap 10"/>
          <p:cNvSpPr/>
          <p:nvPr/>
        </p:nvSpPr>
        <p:spPr>
          <a:xfrm>
            <a:off x="4499992" y="6428365"/>
            <a:ext cx="15776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Fotó</a:t>
            </a:r>
            <a:r>
              <a:rPr lang="hu-HU" sz="12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Bokory</a:t>
            </a:r>
            <a:r>
              <a:rPr lang="hu-HU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Gábor</a:t>
            </a:r>
            <a:endParaRPr lang="hu-H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Kép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405" y="1241874"/>
            <a:ext cx="4410075" cy="18630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00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20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GEOTECHNIKAI SZÁMÍTÓGÉPES MODELLEZÉSI EREDMÉNYEK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2238" y="-900273"/>
            <a:ext cx="3819525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églalap 5"/>
          <p:cNvSpPr/>
          <p:nvPr/>
        </p:nvSpPr>
        <p:spPr>
          <a:xfrm>
            <a:off x="971600" y="872716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Vasúti híd modell eredménye, 80 km/h vonat sebesség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51520" y="5265204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Az eredmények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alapján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megállapítható,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hogy a hidak környezetében kialakított átmeneti zóna viselkedése nem tér el a kisműtárgyak környezetében kialakított átmeneti zóna viselkedésétől, így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ezek esetében is alkalmazhatók a kisműtárgyakra megállapított átmeneti hosszak. </a:t>
            </a:r>
          </a:p>
        </p:txBody>
      </p:sp>
    </p:spTree>
    <p:extLst>
      <p:ext uri="{BB962C8B-B14F-4D97-AF65-F5344CB8AC3E}">
        <p14:creationId xmlns:p14="http://schemas.microsoft.com/office/powerpoint/2010/main" val="228744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GEOTECHNIKAI BEAVATKOZÁSI LEHETŐSÉGEK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51520" y="1316953"/>
            <a:ext cx="860495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Meghatározóan fontos alapkörülmény, hogy a beavatkozás jellegzetes hibát akar-e felszámolni, vagy általános felújítási tevékenységről van szó, illetve sebesség és tengelyteher emeléssel járó korszerűsítés következik-e be.  </a:t>
            </a:r>
          </a:p>
          <a:p>
            <a:pPr algn="just"/>
            <a:endParaRPr lang="hu-H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Geotechnikai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szempontból az alábbiak a meghatározó körülmények:</a:t>
            </a:r>
          </a:p>
          <a:p>
            <a:pPr marL="628650" lvl="0" indent="-285750" algn="just">
              <a:buFont typeface="Wingdings" panose="05000000000000000000" pitchFamily="2" charset="2"/>
              <a:buChar char="§"/>
            </a:pPr>
            <a:r>
              <a:rPr lang="hu-HU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a vasúti alépítmény igénybevételében alapvető változás áll be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990600" lvl="0" indent="-285750" algn="just">
              <a:buFont typeface="Wingdings" panose="05000000000000000000" pitchFamily="2" charset="2"/>
              <a:buChar char="ü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zúzottkő ágyazatú és merevlemezes vágány csatlakozása,</a:t>
            </a:r>
          </a:p>
          <a:p>
            <a:pPr marL="990600" lvl="0" indent="-285750" algn="just">
              <a:buFont typeface="Wingdings" panose="05000000000000000000" pitchFamily="2" charset="2"/>
              <a:buChar char="ü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eltérő alépítményi kialakítás miatt jelentősen különböző vágánymerevségű szakaszok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találkoznak,</a:t>
            </a:r>
          </a:p>
          <a:p>
            <a:pPr marL="990600" lvl="0" indent="-285750" algn="just">
              <a:buFont typeface="Wingdings" panose="05000000000000000000" pitchFamily="2" charset="2"/>
              <a:buChar char="ü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töltésben kistakarású műtárgy (pl. kerethíd) található,</a:t>
            </a:r>
          </a:p>
          <a:p>
            <a:pPr marL="628650" indent="-285750" algn="just">
              <a:buFont typeface="Wingdings" panose="05000000000000000000" pitchFamily="2" charset="2"/>
              <a:buChar char="§"/>
            </a:pPr>
            <a:r>
              <a:rPr lang="hu-HU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földmű és hídszerkezet találkozásánál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90600" indent="-285750" algn="just">
              <a:buFont typeface="Wingdings" panose="05000000000000000000" pitchFamily="2" charset="2"/>
              <a:buChar char="ü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új földmű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illetve új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hídszerkezet építéséről van-e szó, ahol az elsődleges és a másodlagos konszolidációval számolni kell,</a:t>
            </a:r>
          </a:p>
          <a:p>
            <a:pPr marL="990600" indent="-285750" algn="just">
              <a:buFont typeface="Wingdings" panose="05000000000000000000" pitchFamily="2" charset="2"/>
              <a:buChar char="ü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földmű és a hídszerkezet egyikénél konszolidáció már nem várható, </a:t>
            </a:r>
          </a:p>
          <a:p>
            <a:pPr marL="990600" indent="-285750" algn="just">
              <a:buFont typeface="Wingdings" panose="05000000000000000000" pitchFamily="2" charset="2"/>
              <a:buChar char="ü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sem a földműnél, sem a hídszerkezetnél konszolidáció már nem várható.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251520" y="836712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4.1. Geotechnikai körülmények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387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GEOTECHNIKAI BEAVATKOZÁSI LEHETŐSÉGEK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15516" y="836712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4.2. Beavatkozási formák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15516" y="1300696"/>
            <a:ext cx="86769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rehabilitációs munkák keretében a leromlott földmű helyreállítása, feljavítása az elsőrendű cél, megfelelő geometriájú és teherbírású földművet kell produkálni, meg kell akadályozni a további deformációkat, leromlásokat.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Megoldások lehetnek: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kedvezőtlen altalaj (puha, szerves agyagok) utólagos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erősítése (pl. töltésalapozás függőleges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vagy ferde oszlopok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készítésével),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kedvezőtlen töltésanyagok tömeges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jellegű,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kötőanyagos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javítása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628650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töltések felső zónájának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kicserélése, stabilizálása, erősítő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geoműanyagok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beépítése,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0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felszíni vízelvezetés javítása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628650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szivárgók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készítése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töltés- és bevágási rézsűk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drénezése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628650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műtárgyak talajkörnyezetének egyedi jellegű kötőanyagos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feljavítása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581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PÁLYASZERKEZETI OKBÓL SZÜKSÉGES ÁTMENETI SZAKASZ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51520" y="1693257"/>
            <a:ext cx="86049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két pályaszerkezet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vasúti teher okozta </a:t>
            </a:r>
            <a:r>
              <a:rPr lang="hu-HU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rugalmas sínlehajlási értékének a </a:t>
            </a:r>
            <a:r>
              <a:rPr lang="hu-HU" sz="20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különbségére </a:t>
            </a:r>
            <a:r>
              <a:rPr lang="hu-HU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megadott határérték alapján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eldönthető az átmeneti szakasz szükségessége. </a:t>
            </a: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23</a:t>
            </a:fld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251520" y="956918"/>
            <a:ext cx="8604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5.1. Az átmeneti szakasz szükségessége pályaszerkezeti szempontból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251520" y="2733888"/>
            <a:ext cx="86049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Járműteher alatti sínlehajlás (sínsüllyedés) különbségek javasolt határértékei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pályasebesség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függvényében:</a:t>
            </a:r>
          </a:p>
          <a:p>
            <a:pPr marL="628650"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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120 km/h…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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= 0,8 mm,</a:t>
            </a:r>
          </a:p>
          <a:p>
            <a:pPr marL="628650"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120 km/h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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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160 km/h…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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= 0,6 mm,</a:t>
            </a:r>
          </a:p>
          <a:p>
            <a:pPr marL="628650"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160 km/h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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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200 km/h…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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= 0,4 mm.</a:t>
            </a:r>
          </a:p>
        </p:txBody>
      </p:sp>
      <p:sp>
        <p:nvSpPr>
          <p:cNvPr id="12" name="Téglalap 11"/>
          <p:cNvSpPr/>
          <p:nvPr/>
        </p:nvSpPr>
        <p:spPr>
          <a:xfrm>
            <a:off x="251520" y="4437112"/>
            <a:ext cx="86049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Az átmeneti szakasz szerkezeti kialakítása olyan legyen, hogy azon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sínlehajlás értéke folyamatosan változzon, vagy</a:t>
            </a:r>
          </a:p>
          <a:p>
            <a:pPr marL="625475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lépcsőzetes legyen a változás, de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az egyes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sínlehajlás-különbségek 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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határértéket nem léphetik át. </a:t>
            </a:r>
          </a:p>
        </p:txBody>
      </p:sp>
    </p:spTree>
    <p:extLst>
      <p:ext uri="{BB962C8B-B14F-4D97-AF65-F5344CB8AC3E}">
        <p14:creationId xmlns:p14="http://schemas.microsoft.com/office/powerpoint/2010/main" val="394035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PÁLYASZERKEZETI OKBÓL SZÜKSÉGES ÁTMENETI SZAKASZ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51520" y="1297213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átmeneti szakasz hosszának számítására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az UIC az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alábbi javaslatot adja:</a:t>
            </a:r>
          </a:p>
          <a:p>
            <a:pPr marL="628650" indent="-290513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L = 0,5*v  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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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ahol „v” 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pálya tervezési sebessége (m/s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51520" y="2363393"/>
            <a:ext cx="86409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átmeneti szakasz minimális hosszát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 az alábbiak szerint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javasolt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meghatározni:</a:t>
            </a:r>
          </a:p>
          <a:p>
            <a:pPr marL="623888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hossz a k = 0,60 méteres aljtávolság egészszámú többszöröse legyen,</a:t>
            </a:r>
          </a:p>
          <a:p>
            <a:pPr marL="623888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legrövidebb hossz 12,0 m,</a:t>
            </a:r>
          </a:p>
          <a:p>
            <a:pPr marL="623888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hossz a pálya tervezési sebességének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függvényében: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85838" lvl="0" indent="-285750" algn="just">
              <a:buFont typeface="Wingdings" panose="05000000000000000000" pitchFamily="2" charset="2"/>
              <a:buChar char="ü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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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160 km/h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= 0,5*v, de nem kisebb, mint 12,0 m,</a:t>
            </a:r>
          </a:p>
          <a:p>
            <a:pPr marL="985838" lvl="0" indent="-285750" algn="just">
              <a:buFont typeface="Wingdings" panose="05000000000000000000" pitchFamily="2" charset="2"/>
              <a:buChar char="ü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160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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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200 km/h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= 0,7*v, </a:t>
            </a:r>
          </a:p>
          <a:p>
            <a:pPr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ahol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„v” sebesség </a:t>
            </a:r>
            <a:r>
              <a:rPr lang="hu-HU" sz="2000" dirty="0" smtClean="0">
                <a:latin typeface="Arial"/>
                <a:cs typeface="Arial"/>
              </a:rPr>
              <a:t>[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r>
              <a:rPr lang="hu-HU" sz="2000" dirty="0" smtClean="0">
                <a:latin typeface="Arial"/>
                <a:cs typeface="Arial"/>
              </a:rPr>
              <a:t>], </a:t>
            </a:r>
          </a:p>
          <a:p>
            <a:pPr algn="just"/>
            <a:r>
              <a:rPr lang="hu-HU" sz="2000" dirty="0">
                <a:latin typeface="Arial"/>
                <a:cs typeface="Arial"/>
              </a:rPr>
              <a:t>	</a:t>
            </a:r>
            <a:r>
              <a:rPr lang="hu-HU" sz="2000" dirty="0" err="1" smtClean="0">
                <a:latin typeface="Arial"/>
                <a:cs typeface="Arial"/>
              </a:rPr>
              <a:t>L</a:t>
            </a:r>
            <a:r>
              <a:rPr lang="hu-HU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hu-HU" sz="2000" dirty="0" smtClean="0">
                <a:latin typeface="Arial"/>
                <a:cs typeface="Arial"/>
              </a:rPr>
              <a:t> </a:t>
            </a:r>
            <a:r>
              <a:rPr lang="hu-HU" sz="2000" dirty="0">
                <a:latin typeface="Arial"/>
                <a:cs typeface="Arial"/>
              </a:rPr>
              <a:t>[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2000" dirty="0" smtClean="0">
                <a:latin typeface="Arial"/>
                <a:cs typeface="Arial"/>
              </a:rPr>
              <a:t>].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24</a:t>
            </a:fld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251520" y="836712"/>
            <a:ext cx="6804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5.2. Az átmeneti szakasz hossza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76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25</a:t>
            </a:fld>
            <a:endParaRPr lang="hu-HU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211389"/>
              </p:ext>
            </p:extLst>
          </p:nvPr>
        </p:nvGraphicFramePr>
        <p:xfrm>
          <a:off x="971600" y="1484784"/>
          <a:ext cx="3240405" cy="2468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5755"/>
                <a:gridCol w="164465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Sebesség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[km/h]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hu-HU" sz="1800" b="1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[m]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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 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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90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hu-HU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12,6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hu-HU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14,4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  <a:endParaRPr lang="hu-HU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15,6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hu-HU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16,8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hu-HU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18,6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19,8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995162"/>
              </p:ext>
            </p:extLst>
          </p:nvPr>
        </p:nvGraphicFramePr>
        <p:xfrm>
          <a:off x="4932040" y="1496812"/>
          <a:ext cx="3240405" cy="2468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5755"/>
                <a:gridCol w="164465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Sebesség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[km/h]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hu-HU" sz="1800" b="1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[m]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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 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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90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20,4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22,2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hu-HU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33,6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  <a:endParaRPr lang="hu-HU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35,2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hu-HU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37,2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hu-HU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39,6</a:t>
                      </a:r>
                      <a:endParaRPr lang="hu-H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églalap 4"/>
          <p:cNvSpPr/>
          <p:nvPr/>
        </p:nvSpPr>
        <p:spPr>
          <a:xfrm>
            <a:off x="251520" y="4221088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 fenti hosszakat a </a:t>
            </a:r>
            <a:r>
              <a:rPr lang="hu-HU" sz="2000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geotechnikailag</a:t>
            </a:r>
            <a:r>
              <a:rPr lang="hu-HU" sz="20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szükséges hosszakkal össze kell hangolni. </a:t>
            </a:r>
            <a:endParaRPr lang="hu-HU" sz="20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PÁLYASZERKEZETI OKBÓL SZÜKSÉGES ÁTMENETI SZAKASZ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971600" y="971436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Az átmeneti szakasz minimális hossza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9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VÁGÁNY ALÁTÁMASZTÁSÁNAK MEREVSÉGE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15516" y="992925"/>
            <a:ext cx="8676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6.1. A vágány alátámasztási merevségét befolyásoló felépítmény-szerkezeti megoldások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15516" y="1836107"/>
            <a:ext cx="86769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Az alátámasztási merevséget befolyásoló megoldások, amelyeknek kombinációja is lehetséges: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3888" lvl="0" indent="-285750" algn="just">
              <a:buFont typeface="Wingdings" panose="05000000000000000000" pitchFamily="2" charset="2"/>
              <a:buChar char="§"/>
            </a:pPr>
            <a:r>
              <a:rPr lang="hu-HU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kiegészítő sín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vágány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alátámasztási merevségének növelése),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3888" lvl="0" indent="-285750" algn="just">
              <a:buFont typeface="Wingdings" panose="05000000000000000000" pitchFamily="2" charset="2"/>
              <a:buChar char="§"/>
            </a:pPr>
            <a:r>
              <a:rPr lang="hu-HU" sz="20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elasztomerek: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felépítményszerkezet különböző helyein beépített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rugalmas rétegek, a sín / 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vágány alátámasztási merevségének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csökkentésére: rugalmas közbetét, rugalmas alátétlemez, aljpapucs,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alágyazati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szőnyeg,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3888" lvl="0" indent="-285750" algn="just">
              <a:buFont typeface="Wingdings" panose="05000000000000000000" pitchFamily="2" charset="2"/>
              <a:buChar char="§"/>
            </a:pPr>
            <a:r>
              <a:rPr lang="hu-HU" sz="2000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ágyazatragasztás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amellyel az eredendően kohézió nélküli szemcsehalmaz összeragasztható, ami által adott merevségű gerenda / lemez alakítható ki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623888" lvl="0" indent="-285750" algn="just">
              <a:buFont typeface="Wingdings" panose="05000000000000000000" pitchFamily="2" charset="2"/>
              <a:buChar char="§"/>
            </a:pPr>
            <a:r>
              <a:rPr lang="hu-HU" sz="2000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erősített kiegészítő réteg</a:t>
            </a:r>
            <a:r>
              <a:rPr lang="hu-H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3888" lvl="0" indent="-285750" algn="just">
              <a:buFont typeface="Wingdings" panose="05000000000000000000" pitchFamily="2" charset="2"/>
              <a:buChar char="§"/>
            </a:pPr>
            <a:r>
              <a:rPr lang="hu-HU" sz="2000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merevlemezes kialakítás</a:t>
            </a:r>
            <a:r>
              <a:rPr lang="hu-H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90600" lvl="0" indent="-296863" algn="just">
              <a:buFont typeface="Wingdings" panose="05000000000000000000" pitchFamily="2" charset="2"/>
              <a:buChar char="ü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diszkrét sínleerősítésekkel,</a:t>
            </a:r>
          </a:p>
          <a:p>
            <a:pPr marL="990600" lvl="0" indent="-296863" algn="just">
              <a:buFont typeface="Wingdings" panose="05000000000000000000" pitchFamily="2" charset="2"/>
              <a:buChar char="ü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kiöntött síncsatornás megoldással.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876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VÁGÁNY ALÁTÁMASZTÁSÁNAK MEREVSÉGE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1520" y="872716"/>
            <a:ext cx="3027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6.2. Ágyazatragasztás</a:t>
            </a:r>
            <a:endParaRPr lang="hu-H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51520" y="1340768"/>
            <a:ext cx="86049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ágyazatragasztás során – a megfelelően előkészített ágyazati rétegre, illetve rétegbe – kétkomponensű, epoxigyanta vagy poliuretán alapú ragasztóanyagot juttatnak. A hőmérséklettől függően, de igen rövid idő alatt a ragasztóanyag megszilárdul. A korábban kohézió nélküli halmazban a szemcsék éleik, érintkezési pontjaik, felületeik mentén nagy szilárdsággal (és a keresztaljakkal is) összeragadnak, olyan erősen, hogy a vonatforgalomból származó igénybevételeket és az időjárási hatásokat hosszú ideig, tartósan elviselik.</a:t>
            </a:r>
          </a:p>
        </p:txBody>
      </p:sp>
      <p:pic>
        <p:nvPicPr>
          <p:cNvPr id="6" name="Kép 5"/>
          <p:cNvPicPr/>
          <p:nvPr/>
        </p:nvPicPr>
        <p:blipFill rotWithShape="1">
          <a:blip r:embed="rId2">
            <a:lum bright="-6000" contras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r="11209"/>
          <a:stretch/>
        </p:blipFill>
        <p:spPr bwMode="auto">
          <a:xfrm>
            <a:off x="888850" y="4563207"/>
            <a:ext cx="3143090" cy="2142157"/>
          </a:xfrm>
          <a:prstGeom prst="rect">
            <a:avLst/>
          </a:prstGeom>
          <a:noFill/>
          <a:ln w="3175"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Kép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63207"/>
            <a:ext cx="3060340" cy="2142157"/>
          </a:xfrm>
          <a:prstGeom prst="rect">
            <a:avLst/>
          </a:prstGeom>
          <a:noFill/>
          <a:ln w="3175">
            <a:solidFill>
              <a:srgbClr val="000000"/>
            </a:solidFill>
          </a:ln>
        </p:spPr>
      </p:pic>
      <p:sp>
        <p:nvSpPr>
          <p:cNvPr id="8" name="Téglalap 7"/>
          <p:cNvSpPr/>
          <p:nvPr/>
        </p:nvSpPr>
        <p:spPr>
          <a:xfrm>
            <a:off x="958561" y="3897052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A szemcsehalmaz </a:t>
            </a:r>
            <a:endParaRPr lang="hu-HU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összeragasztásának 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elve 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5256076" y="3897052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Összeragasztott ágyazati szemcsék  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420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VÁGÁNY ALÁTÁMASZTÁSÁNAK MEREVSÉGE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28</a:t>
            </a:fld>
            <a:endParaRPr lang="hu-H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58087"/>
            <a:ext cx="4266020" cy="19229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1772816"/>
            <a:ext cx="4340483" cy="2232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églalap 9"/>
          <p:cNvSpPr/>
          <p:nvPr/>
        </p:nvSpPr>
        <p:spPr>
          <a:xfrm>
            <a:off x="251520" y="1362044"/>
            <a:ext cx="4275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Gerenda 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típusú ragasztás méretei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5348087" y="1387715"/>
            <a:ext cx="3060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 teljes ragasztás 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méretei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51520" y="872716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Kísérleti mérések Zalabér-Batyk állomáson, 2012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51520" y="3738518"/>
            <a:ext cx="3134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ragasztás mélysége 20 cm</a:t>
            </a:r>
          </a:p>
        </p:txBody>
      </p:sp>
      <p:sp>
        <p:nvSpPr>
          <p:cNvPr id="13" name="Téglalap 12"/>
          <p:cNvSpPr/>
          <p:nvPr/>
        </p:nvSpPr>
        <p:spPr>
          <a:xfrm>
            <a:off x="4606096" y="4077072"/>
            <a:ext cx="3134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ragasztás mélysége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  <p:sp>
        <p:nvSpPr>
          <p:cNvPr id="14" name="Téglalap 13"/>
          <p:cNvSpPr/>
          <p:nvPr/>
        </p:nvSpPr>
        <p:spPr>
          <a:xfrm>
            <a:off x="251520" y="4474855"/>
            <a:ext cx="86049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Pályaszerkezet: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60 E1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sín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B70-N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típusú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vb.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aljak,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 = 0,60 m, Vossloh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szorítókengyelek, KL síncsavarok,</a:t>
            </a:r>
          </a:p>
          <a:p>
            <a:pPr marL="630238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0,35 m hasznos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ágyazatvastagság + HK védőréteg.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113" lvl="0" indent="-11113" algn="just"/>
            <a:endParaRPr lang="hu-H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113" lvl="0" indent="-11113"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Mért értékek: V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63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mozdony tengelyei alatti sínsüllyedések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a ragasztás rugalmassági modulusa (E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érték) számítható.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20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29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VÁGÁNY ALÁTÁMASZTÁSÁNAK MEREVSÉGE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894"/>
          <a:stretch/>
        </p:blipFill>
        <p:spPr bwMode="auto">
          <a:xfrm>
            <a:off x="1619672" y="4257092"/>
            <a:ext cx="5893137" cy="2232248"/>
          </a:xfrm>
          <a:prstGeom prst="rect">
            <a:avLst/>
          </a:prstGeom>
          <a:noFill/>
          <a:ln w="3175"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églalap 5"/>
          <p:cNvSpPr/>
          <p:nvPr/>
        </p:nvSpPr>
        <p:spPr>
          <a:xfrm>
            <a:off x="1619671" y="3573016"/>
            <a:ext cx="58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Sínsüllyedés 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értékek </a:t>
            </a:r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v63 mozdonyteher és </a:t>
            </a:r>
          </a:p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= 0,10 N/mm</a:t>
            </a:r>
            <a:r>
              <a:rPr lang="hu-HU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 ágyazási tényező esetében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51520" y="872716"/>
            <a:ext cx="86049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Gerenda típusú ragasztás véges elemes számítása: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60 E1 rendszerű sín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B70-N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típusú vasbeton aljak, 0,60 m aljtávolsággal,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Vossloh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szorítókengyelek, KL síncsavarok,</a:t>
            </a:r>
          </a:p>
          <a:p>
            <a:pPr marL="630238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0,35 m hasznos ágyazatvastagság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HK védőréteg,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lvl="0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ragasztott lemez vastagsága: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20 cm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ágyazási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tényezője: 0,05 – 0,10 – 0,15 – 0,20 N/mm</a:t>
            </a:r>
            <a:r>
              <a:rPr lang="hu-HU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630238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 = 5750 N/mm</a:t>
            </a:r>
            <a:r>
              <a:rPr lang="hu-HU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630238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teher: V 63 háromtengelyes forgóváz, első tengely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lemezközépen.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Egyenes összekötő 8"/>
          <p:cNvCxnSpPr/>
          <p:nvPr/>
        </p:nvCxnSpPr>
        <p:spPr>
          <a:xfrm>
            <a:off x="3239852" y="5337212"/>
            <a:ext cx="19082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3346042" y="4221088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baseline="-25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hu-H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4174134" y="6093296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hu-H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4822206" y="4185084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baseline="-250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hu-HU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02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607700" y="984323"/>
            <a:ext cx="36042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Győr állomás III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. vágány </a:t>
            </a:r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Postaalagút 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feletti szakaszának állapota </a:t>
            </a:r>
            <a:endParaRPr lang="hu-HU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 descr="F:\Munkák\Győr_aluljáró feletti vágány\2012-03-19\IMG_20120319_072339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952836"/>
            <a:ext cx="4320480" cy="33490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églalap 7"/>
          <p:cNvSpPr/>
          <p:nvPr/>
        </p:nvSpPr>
        <p:spPr>
          <a:xfrm>
            <a:off x="5155410" y="980728"/>
            <a:ext cx="33770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Győr állomás III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. vágány érintett </a:t>
            </a:r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szakaszának mérővonati 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grafikonja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3</a:t>
            </a:fld>
            <a:endParaRPr lang="hu-H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 r="16529"/>
          <a:stretch/>
        </p:blipFill>
        <p:spPr bwMode="auto">
          <a:xfrm>
            <a:off x="4824028" y="1955907"/>
            <a:ext cx="4104455" cy="3349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églalap 8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BEVEZETÉS</a:t>
            </a:r>
            <a:endParaRPr lang="de-AT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37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VÁGÁNY ALÁTÁMASZTÁSÁNAK MEREVSÉGE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1815467"/>
            <a:ext cx="6276729" cy="438584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églalap 4"/>
          <p:cNvSpPr/>
          <p:nvPr/>
        </p:nvSpPr>
        <p:spPr>
          <a:xfrm>
            <a:off x="1439651" y="836712"/>
            <a:ext cx="62767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Sínsüllyedés 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értékek </a:t>
            </a:r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63 mozdony forgóvázának három tengelye alatt, </a:t>
            </a:r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gerenda 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típusú ragasztás és eltérő ágyazási tényezők esetében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420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VÁGÁNY ALÁTÁMASZTÁSÁNAK MEREVSÉGE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12578" y="872716"/>
            <a:ext cx="84609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6.3.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durvaszemcsés kiegészítő rétegszerkezet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számítása</a:t>
            </a:r>
          </a:p>
        </p:txBody>
      </p:sp>
      <p:sp>
        <p:nvSpPr>
          <p:cNvPr id="6" name="Téglalap 5"/>
          <p:cNvSpPr/>
          <p:nvPr/>
        </p:nvSpPr>
        <p:spPr>
          <a:xfrm>
            <a:off x="251520" y="1340768"/>
            <a:ext cx="86049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vasúti pályaszerkezeti rétegek felületén értelmezhető ágyazási tényező meghatározása a pályaszerkezet tervezésének alapját képzi.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Holland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mérnöki gyakorlatban előforduló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rétegszerkezet tervezési módszer adaptációjával végezhető el a tervezés.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églalap 6"/>
              <p:cNvSpPr/>
              <p:nvPr/>
            </p:nvSpPr>
            <p:spPr>
              <a:xfrm>
                <a:off x="503548" y="3124125"/>
                <a:ext cx="5061642" cy="4011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000" b="0" i="1" smtClean="0">
                          <a:latin typeface="Cambria Math"/>
                        </a:rPr>
                        <m:t>𝐶</m:t>
                      </m:r>
                      <m:r>
                        <a:rPr lang="hu-HU" sz="2000" i="1">
                          <a:latin typeface="Cambria Math"/>
                        </a:rPr>
                        <m:t>=2,7145∙</m:t>
                      </m:r>
                      <m:sSup>
                        <m:sSupPr>
                          <m:ctrlPr>
                            <a:rPr lang="hu-HU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u-HU" sz="2000" i="1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hu-HU" sz="2000" i="1">
                              <a:latin typeface="Cambria Math"/>
                            </a:rPr>
                            <m:t>−4</m:t>
                          </m:r>
                        </m:sup>
                      </m:sSup>
                      <m:r>
                        <a:rPr lang="hu-HU" sz="2000" i="1">
                          <a:latin typeface="Cambria Math"/>
                        </a:rPr>
                        <m:t>∙</m:t>
                      </m:r>
                      <m:d>
                        <m:dPr>
                          <m:ctrlPr>
                            <a:rPr lang="hu-HU" sz="20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u-HU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u-HU" sz="200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hu-HU" sz="20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hu-HU" sz="20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hu-HU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u-HU" sz="200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hu-HU" sz="20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hu-HU" sz="2000" i="1">
                              <a:latin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hu-HU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u-HU" sz="20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hu-HU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u-HU" sz="2000" i="1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hu-HU" sz="2000" i="1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sup>
                          </m:sSup>
                          <m:r>
                            <a:rPr lang="hu-HU" sz="20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hu-HU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u-HU" sz="200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hu-HU" sz="2000" i="1">
                                  <a:latin typeface="Cambria Math"/>
                                </a:rPr>
                                <m:t>4</m:t>
                              </m:r>
                            </m:sub>
                          </m:sSub>
                          <m:r>
                            <a:rPr lang="hu-HU" sz="2000" i="1">
                              <a:latin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hu-HU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u-HU" sz="20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hu-HU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u-HU" sz="2000" i="1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hu-HU" sz="2000" i="1">
                                      <a:latin typeface="Cambria Math"/>
                                    </a:rPr>
                                    <m:t>5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hu-HU" sz="2000" dirty="0"/>
              </a:p>
            </p:txBody>
          </p:sp>
        </mc:Choice>
        <mc:Fallback xmlns="">
          <p:sp>
            <p:nvSpPr>
              <p:cNvPr id="7" name="Téglalap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48" y="3124125"/>
                <a:ext cx="5061642" cy="401135"/>
              </a:xfrm>
              <a:prstGeom prst="rect">
                <a:avLst/>
              </a:prstGeom>
              <a:blipFill rotWithShape="1"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églalap 7"/>
              <p:cNvSpPr/>
              <p:nvPr/>
            </p:nvSpPr>
            <p:spPr>
              <a:xfrm>
                <a:off x="827584" y="3520169"/>
                <a:ext cx="4572000" cy="172470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0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hu-HU" sz="20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hu-HU" sz="20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hu-HU" sz="2000" i="1">
                          <a:latin typeface="Cambria Math"/>
                        </a:rPr>
                        <m:t>=30+3360∙</m:t>
                      </m:r>
                      <m:sSub>
                        <m:sSubPr>
                          <m:ctrlPr>
                            <a:rPr lang="hu-HU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000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hu-HU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hu-HU" sz="2000" dirty="0"/>
              </a:p>
              <a:p>
                <a:r>
                  <a:rPr lang="hu-HU" sz="2000" dirty="0"/>
                  <a:t>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hu-HU" sz="2000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hu-HU" sz="20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hu-HU" sz="2000" i="1">
                        <a:latin typeface="Cambria Math"/>
                      </a:rPr>
                      <m:t>=0,3778∙</m:t>
                    </m:r>
                    <m:d>
                      <m:dPr>
                        <m:ctrlPr>
                          <a:rPr lang="hu-HU" sz="20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hu-HU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u-HU" sz="2000" i="1">
                                <a:latin typeface="Cambria Math"/>
                              </a:rPr>
                              <m:t>h</m:t>
                            </m:r>
                          </m:e>
                          <m:sub>
                            <m:r>
                              <a:rPr lang="hu-HU" sz="2000" i="1">
                                <a:latin typeface="Cambria Math"/>
                              </a:rPr>
                              <m:t>𝑓</m:t>
                            </m:r>
                          </m:sub>
                        </m:sSub>
                        <m:r>
                          <a:rPr lang="hu-HU" sz="2000" i="1">
                            <a:latin typeface="Cambria Math"/>
                          </a:rPr>
                          <m:t>−43,2</m:t>
                        </m:r>
                      </m:e>
                    </m:d>
                  </m:oMath>
                </a14:m>
                <a:endParaRPr lang="hu-HU" sz="2000" dirty="0"/>
              </a:p>
              <a:p>
                <a:r>
                  <a:rPr lang="hu-HU" sz="2000" dirty="0"/>
                  <a:t>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hu-HU" sz="2000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hu-HU" sz="2000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hu-HU" sz="2000" i="1">
                        <a:latin typeface="Cambria Math"/>
                      </a:rPr>
                      <m:t>=0,5654∙</m:t>
                    </m:r>
                    <m:r>
                      <a:rPr lang="hu-HU" sz="2000" i="1">
                        <a:latin typeface="Cambria Math"/>
                      </a:rPr>
                      <m:t>𝑙𝑛</m:t>
                    </m:r>
                    <m:d>
                      <m:dPr>
                        <m:ctrlPr>
                          <a:rPr lang="hu-HU" sz="20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hu-HU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u-HU" sz="2000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hu-HU" sz="20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hu-HU" sz="2000" i="1">
                        <a:latin typeface="Cambria Math"/>
                      </a:rPr>
                      <m:t>+0,4139∙</m:t>
                    </m:r>
                    <m:r>
                      <a:rPr lang="hu-HU" sz="2000" i="1">
                        <a:latin typeface="Cambria Math"/>
                      </a:rPr>
                      <m:t>𝑙𝑛</m:t>
                    </m:r>
                    <m:d>
                      <m:dPr>
                        <m:ctrlPr>
                          <a:rPr lang="hu-HU" sz="20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hu-HU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u-HU" sz="20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hu-HU" sz="2000" i="1">
                                <a:latin typeface="Cambria Math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endParaRPr lang="hu-HU" sz="2000" dirty="0"/>
              </a:p>
              <a:p>
                <a:r>
                  <a:rPr lang="hu-HU" sz="2000" dirty="0"/>
                  <a:t>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hu-HU" sz="2000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hu-HU" sz="2000" i="1">
                            <a:latin typeface="Cambria Math"/>
                          </a:rPr>
                          <m:t>4</m:t>
                        </m:r>
                      </m:sub>
                    </m:sSub>
                    <m:r>
                      <a:rPr lang="hu-HU" sz="2000" i="1">
                        <a:latin typeface="Cambria Math"/>
                      </a:rPr>
                      <m:t>=−283</m:t>
                    </m:r>
                  </m:oMath>
                </a14:m>
                <a:endParaRPr lang="hu-HU" sz="2000" dirty="0"/>
              </a:p>
              <a:p>
                <a:r>
                  <a:rPr lang="hu-HU" sz="2000" dirty="0"/>
                  <a:t>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hu-HU" sz="2000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hu-HU" sz="2000" i="1">
                            <a:latin typeface="Cambria Math"/>
                          </a:rPr>
                          <m:t>5</m:t>
                        </m:r>
                      </m:sub>
                    </m:sSub>
                    <m:r>
                      <a:rPr lang="hu-HU" sz="2000" i="1">
                        <a:latin typeface="Cambria Math"/>
                      </a:rPr>
                      <m:t>=0,5654∙</m:t>
                    </m:r>
                    <m:r>
                      <a:rPr lang="hu-HU" sz="2000" i="1">
                        <a:latin typeface="Cambria Math"/>
                      </a:rPr>
                      <m:t>𝑙𝑛</m:t>
                    </m:r>
                    <m:d>
                      <m:dPr>
                        <m:ctrlPr>
                          <a:rPr lang="hu-HU" sz="20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hu-HU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u-HU" sz="2000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hu-HU" sz="20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hu-HU" sz="2000" dirty="0"/>
              </a:p>
            </p:txBody>
          </p:sp>
        </mc:Choice>
        <mc:Fallback xmlns="">
          <p:sp>
            <p:nvSpPr>
              <p:cNvPr id="8" name="Téglalap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3520169"/>
                <a:ext cx="4572000" cy="172470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zövegdoboz 8"/>
          <p:cNvSpPr txBox="1"/>
          <p:nvPr/>
        </p:nvSpPr>
        <p:spPr>
          <a:xfrm>
            <a:off x="251520" y="2744924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Az ágyazási tényező számítása a réteg tetején</a:t>
            </a:r>
            <a:endParaRPr lang="hu-H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1115616" y="5180999"/>
            <a:ext cx="77408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a kiindulási ágyazási tényező [N/mm</a:t>
            </a:r>
            <a:r>
              <a:rPr lang="hu-HU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],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kiegészítő réteg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vastagsága [mm],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kiegészítő réteg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dinamikus rugalmassági modulusa [N/mm</a:t>
            </a:r>
            <a:r>
              <a:rPr lang="hu-HU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],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kiegészítő réteg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tetején értelmezett ágyazási tényező [N/mm</a:t>
            </a:r>
            <a:r>
              <a:rPr lang="hu-HU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07504" y="6561348"/>
            <a:ext cx="792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Forrás: </a:t>
            </a:r>
            <a:r>
              <a:rPr lang="hu-H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Structural</a:t>
            </a:r>
            <a:r>
              <a:rPr lang="hu-H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Design of </a:t>
            </a:r>
            <a:r>
              <a:rPr lang="hu-H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Pavements</a:t>
            </a:r>
            <a:r>
              <a:rPr lang="hu-H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 Part IV Design of </a:t>
            </a:r>
            <a:r>
              <a:rPr lang="hu-H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Concrete</a:t>
            </a:r>
            <a:r>
              <a:rPr lang="hu-H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Pavements</a:t>
            </a:r>
            <a:r>
              <a:rPr lang="hu-H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(L.J.M. </a:t>
            </a:r>
            <a:r>
              <a:rPr lang="hu-H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Houben</a:t>
            </a:r>
            <a:r>
              <a:rPr lang="hu-H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2009. január) </a:t>
            </a:r>
            <a:endParaRPr lang="hu-H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420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51520" y="1342509"/>
            <a:ext cx="86049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holland anyag alapján a dinamikus rugalmassági modulus és a CBR érték között az alábbi összefüggés áll fenn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églalap 5"/>
              <p:cNvSpPr/>
              <p:nvPr/>
            </p:nvSpPr>
            <p:spPr>
              <a:xfrm>
                <a:off x="1943708" y="2011547"/>
                <a:ext cx="1728192" cy="5533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1600" i="1">
                          <a:latin typeface="Cambria Math"/>
                        </a:rPr>
                        <m:t>𝐶𝐵𝑅</m:t>
                      </m:r>
                      <m:d>
                        <m:dPr>
                          <m:begChr m:val="["/>
                          <m:endChr m:val="]"/>
                          <m:ctrlPr>
                            <a:rPr lang="hu-HU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hu-HU" sz="1600" i="1">
                              <a:latin typeface="Cambria Math"/>
                            </a:rPr>
                            <m:t>%</m:t>
                          </m:r>
                        </m:e>
                      </m:d>
                      <m:r>
                        <a:rPr lang="hu-HU" sz="16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u-HU" sz="16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u-HU" sz="1600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hu-HU" sz="16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hu-HU" sz="1600" i="1">
                              <a:latin typeface="Cambria Math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hu-HU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églalap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708" y="2011547"/>
                <a:ext cx="1728192" cy="55335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zövegdoboz 13"/>
          <p:cNvSpPr txBox="1"/>
          <p:nvPr/>
        </p:nvSpPr>
        <p:spPr>
          <a:xfrm>
            <a:off x="251520" y="836712"/>
            <a:ext cx="5364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Számítási összefüggések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VÁGÁNY ALÁTÁMASZTÁSÁNAK MEREVSÉGE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32</a:t>
            </a:fld>
            <a:endParaRPr lang="hu-HU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53286"/>
            <a:ext cx="5564423" cy="341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églalap 12"/>
          <p:cNvSpPr/>
          <p:nvPr/>
        </p:nvSpPr>
        <p:spPr>
          <a:xfrm>
            <a:off x="852725" y="2843644"/>
            <a:ext cx="7404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Összefüggés a teherbírási modulus és az ágyazási tényező között</a:t>
            </a:r>
            <a:endParaRPr lang="hu-H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zövegdoboz 3"/>
              <p:cNvSpPr txBox="1"/>
              <p:nvPr/>
            </p:nvSpPr>
            <p:spPr>
              <a:xfrm>
                <a:off x="6974300" y="3791902"/>
                <a:ext cx="1742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hu-HU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hu-HU" i="1" smtClean="0">
                          <a:latin typeface="Cambria Math"/>
                        </a:rPr>
                        <m:t>=</m:t>
                      </m:r>
                      <m:r>
                        <a:rPr lang="hu-HU" b="0" i="1" smtClean="0">
                          <a:latin typeface="Cambria Math"/>
                        </a:rPr>
                        <m:t>1000∗</m:t>
                      </m:r>
                      <m:sSub>
                        <m:sSubPr>
                          <m:ctrlPr>
                            <a:rPr lang="hu-HU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hu-HU" b="0" i="1" smtClean="0">
                              <a:latin typeface="Cambria Math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4" name="Szövegdoboz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4300" y="3791902"/>
                <a:ext cx="1742913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813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15516" y="836712"/>
            <a:ext cx="8316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Méretezési görbe SZK1 anyagra</a:t>
            </a:r>
          </a:p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kiinduló E</a:t>
            </a:r>
            <a:r>
              <a:rPr lang="hu-HU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rétegvastagság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hu-HU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érték a kiegészítő réteg tetején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VÁGÁNY ALÁTÁMASZTÁSÁNAK MEREVSÉGE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33</a:t>
            </a:fld>
            <a:endParaRPr lang="hu-H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90842"/>
            <a:ext cx="6875090" cy="453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21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15516" y="836712"/>
            <a:ext cx="8316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Méretezési görbe CKT rétegre </a:t>
            </a:r>
          </a:p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kiinduló E</a:t>
            </a:r>
            <a:r>
              <a:rPr lang="hu-HU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rétegvastagság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hu-HU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érték a felső réteg tetején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VÁGÁNY ALÁTÁMASZTÁSÁNAK MEREVSÉGE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34</a:t>
            </a:fld>
            <a:endParaRPr lang="hu-HU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628800"/>
            <a:ext cx="6760909" cy="459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95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15516" y="836712"/>
            <a:ext cx="8316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Méretezési görbe gerenda típusú ragasztott zúzottkő ágyazatra </a:t>
            </a:r>
          </a:p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kiinduló E</a:t>
            </a:r>
            <a:r>
              <a:rPr lang="hu-HU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rétegvastagság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hu-HU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érték a felső réteg tetején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VÁGÁNY ALÁTÁMASZTÁSÁNAK MEREVSÉGE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35</a:t>
            </a:fld>
            <a:endParaRPr lang="hu-HU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6765181" cy="457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02099"/>
            <a:ext cx="3905250" cy="2143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79457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15516" y="836712"/>
            <a:ext cx="8316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Méretezési görbe teljes típusú ragasztott zúzottkő ágyazatra </a:t>
            </a:r>
          </a:p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kiinduló E</a:t>
            </a:r>
            <a:r>
              <a:rPr lang="hu-HU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rétegvastagság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hu-HU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érték a felső réteg tetején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VÁGÁNY ALÁTÁMASZTÁSÁNAK MEREVSÉGE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36</a:t>
            </a:fld>
            <a:endParaRPr lang="hu-H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72" y="1664804"/>
            <a:ext cx="6781800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230" y="3356992"/>
            <a:ext cx="3905250" cy="2143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21577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15516" y="908720"/>
            <a:ext cx="1878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7.1. A feladat</a:t>
            </a:r>
            <a:endParaRPr lang="hu-H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KISMŰTÁRGY 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215516" y="5229200"/>
            <a:ext cx="65167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Kiinduló adatok:</a:t>
            </a:r>
          </a:p>
          <a:p>
            <a:pPr marL="449263" indent="-285750">
              <a:buFont typeface="Wingdings" panose="05000000000000000000" pitchFamily="2" charset="2"/>
              <a:buChar char="§"/>
            </a:pP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statikus járműteher LM71</a:t>
            </a:r>
          </a:p>
          <a:p>
            <a:pPr marL="449263" indent="-285750">
              <a:buFont typeface="Wingdings" panose="05000000000000000000" pitchFamily="2" charset="2"/>
              <a:buChar char="§"/>
            </a:pP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vágány statikus ágyazási tényezője</a:t>
            </a:r>
          </a:p>
          <a:p>
            <a:pPr marL="625475" indent="-285750">
              <a:buFont typeface="Wingdings" panose="05000000000000000000" pitchFamily="2" charset="2"/>
              <a:buChar char="ü"/>
            </a:pP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merev kisműtárgy felett 0,1 N/mm</a:t>
            </a:r>
            <a:r>
              <a:rPr lang="hu-HU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625475" indent="-285750">
              <a:buFont typeface="Wingdings" panose="05000000000000000000" pitchFamily="2" charset="2"/>
              <a:buChar char="ü"/>
            </a:pP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folyóvágányban 0,02 N/mm</a:t>
            </a:r>
            <a:r>
              <a:rPr lang="hu-HU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4716016" y="5229200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Statikus vonatteher – statikus ágyazási tényezők</a:t>
            </a:r>
          </a:p>
          <a:p>
            <a:pPr algn="just"/>
            <a:endParaRPr lang="hu-H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Dinamikus vonatteher – dinamikus ágyazási tényező (felkeményedés)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r="4032"/>
          <a:stretch/>
        </p:blipFill>
        <p:spPr bwMode="auto">
          <a:xfrm>
            <a:off x="1255594" y="1556792"/>
            <a:ext cx="6591869" cy="33985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521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KISMŰTÁRGY 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215516" y="800708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Járműteher pozíciók</a:t>
            </a:r>
          </a:p>
          <a:p>
            <a:pPr marL="631825" indent="-285750">
              <a:buFont typeface="Wingdings" panose="05000000000000000000" pitchFamily="2" charset="2"/>
              <a:buChar char="§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teljes hosszban a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folyópályán,</a:t>
            </a:r>
          </a:p>
          <a:p>
            <a:pPr marL="631825" indent="-285750">
              <a:buFont typeface="Wingdings" panose="05000000000000000000" pitchFamily="2" charset="2"/>
              <a:buChar char="§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az első tengely a kisműtárgy elején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áll,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indent="-285750">
              <a:buFont typeface="Wingdings" panose="05000000000000000000" pitchFamily="2" charset="2"/>
              <a:buChar char="§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az első tengely a kisműtárgy közepén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áll,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indent="-285750">
              <a:buFont typeface="Wingdings" panose="05000000000000000000" pitchFamily="2" charset="2"/>
              <a:buChar char="§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az első tengely a kisműtárgy végén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áll,</a:t>
            </a:r>
          </a:p>
          <a:p>
            <a:pPr marL="631825" indent="-285750">
              <a:buFont typeface="Wingdings" panose="05000000000000000000" pitchFamily="2" charset="2"/>
              <a:buChar char="§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 kisműtárgyhoz képest szimmetrikusan helyezkedik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el.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2286000" y="249289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Sínsüllyedések burkológörbéje </a:t>
            </a:r>
            <a:r>
              <a:rPr lang="hu-H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a különböző járműteher helyzetekre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215516" y="6156593"/>
            <a:ext cx="8676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süllyedéskülönbségek alapján a geotechnikai és a </a:t>
            </a:r>
            <a:r>
              <a:rPr lang="hu-HU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felépítményszerkezeti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beavatkozás megtervezhető.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123" y="3068960"/>
            <a:ext cx="6220221" cy="297151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834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39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KISMŰTÁRGY 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971600" y="9807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A számított </a:t>
            </a:r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sínlehajlás 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értékek </a:t>
            </a:r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normál illetve ragasztott </a:t>
            </a:r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ágyazatos vágányban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51520" y="5832557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LM71 teher, 60 E1 r. sínek, LW aljak 0,6 m távolságban </a:t>
            </a:r>
          </a:p>
          <a:p>
            <a:pPr algn="just"/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(54 E1 r. sínek, LM aljak 0,6 méterenként gyakorlatilag megegyező eredményt adnak)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" t="1852" r="6165" b="3807"/>
          <a:stretch/>
        </p:blipFill>
        <p:spPr bwMode="auto">
          <a:xfrm>
            <a:off x="833942" y="1547086"/>
            <a:ext cx="7410466" cy="4150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0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BEVEZETÉS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1175784" y="1808820"/>
            <a:ext cx="6763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Vágánymerevség </a:t>
            </a:r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különbség és hatása a híd 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környezetében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9" b="4615"/>
          <a:stretch/>
        </p:blipFill>
        <p:spPr bwMode="auto">
          <a:xfrm>
            <a:off x="1038225" y="2251158"/>
            <a:ext cx="7067550" cy="26801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églalap 11"/>
          <p:cNvSpPr/>
          <p:nvPr/>
        </p:nvSpPr>
        <p:spPr>
          <a:xfrm>
            <a:off x="1038224" y="5019563"/>
            <a:ext cx="7674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Forrás: </a:t>
            </a:r>
            <a:r>
              <a:rPr lang="hu-H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Plotkin</a:t>
            </a:r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, D., &amp; Davis, D. (2008). </a:t>
            </a:r>
            <a:r>
              <a:rPr lang="hu-HU" sz="1200" dirty="0" err="1">
                <a:latin typeface="Arial" panose="020B0604020202020204" pitchFamily="34" charset="0"/>
                <a:cs typeface="Arial" panose="020B0604020202020204" pitchFamily="34" charset="0"/>
              </a:rPr>
              <a:t>Bridge</a:t>
            </a:r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 err="1">
                <a:latin typeface="Arial" panose="020B0604020202020204" pitchFamily="34" charset="0"/>
                <a:cs typeface="Arial" panose="020B0604020202020204" pitchFamily="34" charset="0"/>
              </a:rPr>
              <a:t>Approaches</a:t>
            </a:r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sz="1200" dirty="0" err="1">
                <a:latin typeface="Arial" panose="020B0604020202020204" pitchFamily="34" charset="0"/>
                <a:cs typeface="Arial" panose="020B0604020202020204" pitchFamily="34" charset="0"/>
              </a:rPr>
              <a:t>track</a:t>
            </a:r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 err="1">
                <a:latin typeface="Arial" panose="020B0604020202020204" pitchFamily="34" charset="0"/>
                <a:cs typeface="Arial" panose="020B0604020202020204" pitchFamily="34" charset="0"/>
              </a:rPr>
              <a:t>stiffness</a:t>
            </a:r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 (W. Office of </a:t>
            </a:r>
            <a:r>
              <a:rPr lang="hu-HU" sz="1200" dirty="0" err="1">
                <a:latin typeface="Arial" panose="020B0604020202020204" pitchFamily="34" charset="0"/>
                <a:cs typeface="Arial" panose="020B0604020202020204" pitchFamily="34" charset="0"/>
              </a:rPr>
              <a:t>Railroad</a:t>
            </a:r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 err="1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, DC 20590, </a:t>
            </a:r>
            <a:r>
              <a:rPr lang="hu-HU" sz="1200" dirty="0" err="1"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  <a:r>
              <a:rPr lang="hu-H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endParaRPr lang="hu-H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0ADBC-3396-4FFB-9E58-A6AB70DCADD4}" type="slidenum">
              <a:rPr lang="hu-HU" smtClean="0"/>
              <a:t>4</a:t>
            </a:fld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251520" y="980728"/>
            <a:ext cx="86769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vágánymerevség változása és a </a:t>
            </a:r>
            <a:r>
              <a:rPr lang="hu-HU" sz="20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kialakuló sínkoronaszint </a:t>
            </a:r>
            <a:r>
              <a:rPr lang="hu-HU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deformációk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között kapcsolat van. </a:t>
            </a:r>
          </a:p>
        </p:txBody>
      </p:sp>
    </p:spTree>
    <p:extLst>
      <p:ext uri="{BB962C8B-B14F-4D97-AF65-F5344CB8AC3E}">
        <p14:creationId xmlns:p14="http://schemas.microsoft.com/office/powerpoint/2010/main" val="247731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40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KISMŰTÁRGY 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15516" y="836712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7.2.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0 m töltésmagasságú kisműtárgy esetén az átmeneti szakasz kialakítása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ágyazatragasztással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15516" y="5409220"/>
            <a:ext cx="2736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 hossz mentén az </a:t>
            </a:r>
            <a:r>
              <a:rPr lang="hu-H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átme-neti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szakasz nem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arányos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ábrázolásával)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675" y="1591580"/>
            <a:ext cx="5038725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églalap 8"/>
          <p:cNvSpPr/>
          <p:nvPr/>
        </p:nvSpPr>
        <p:spPr>
          <a:xfrm>
            <a:off x="251520" y="2363396"/>
            <a:ext cx="28461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 két eltérő kialakítású ragasztás közvetlenül </a:t>
            </a:r>
            <a:r>
              <a:rPr lang="hu-H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csatla-koztatható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egymáshoz.</a:t>
            </a:r>
          </a:p>
          <a:p>
            <a:pPr algn="just"/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Hosszuk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egyenként a </a:t>
            </a:r>
            <a:r>
              <a:rPr lang="hu-H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szá-mított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átmeneti szakasz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hosszának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fele. </a:t>
            </a:r>
            <a:endParaRPr lang="hu-H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1943708" y="1691516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Elvi ábra</a:t>
            </a:r>
            <a:endParaRPr lang="hu-H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2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297317"/>
              </p:ext>
            </p:extLst>
          </p:nvPr>
        </p:nvGraphicFramePr>
        <p:xfrm>
          <a:off x="215517" y="1485488"/>
          <a:ext cx="8712967" cy="4175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183"/>
                <a:gridCol w="1512168"/>
                <a:gridCol w="2340260"/>
                <a:gridCol w="3204356"/>
              </a:tblGrid>
              <a:tr h="312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Hídszerkezet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Vágány kialakítása a hídon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Átmeneti szakasz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Szerep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00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Nyitott pályás acélhíd 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hídfás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osztott </a:t>
                      </a: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sínleerősítés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kiegészítő sínek és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ragasztott zúzottkő </a:t>
                      </a: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ágyazat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alátámasztási merevség folytonos </a:t>
                      </a: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lépcsős </a:t>
                      </a:r>
                      <a:r>
                        <a:rPr lang="hu-HU" sz="10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átmeneté-nek</a:t>
                      </a: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biztosítása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0080"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vb. lemez diszkrét sínleerősítésekkel, változó alátámasztási </a:t>
                      </a:r>
                      <a:r>
                        <a:rPr lang="hu-HU" sz="10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rmerevséggel</a:t>
                      </a:r>
                      <a:endParaRPr lang="hu-HU" sz="10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kiegészítő </a:t>
                      </a: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sínek és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ragasztott zúzottkő </a:t>
                      </a: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ágyazat</a:t>
                      </a: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alátámasztási merevség folytonos / lépcsős </a:t>
                      </a:r>
                      <a:r>
                        <a:rPr lang="hu-HU" sz="10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átmene-tének</a:t>
                      </a: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biztosítása,</a:t>
                      </a:r>
                      <a:endParaRPr lang="hu-HU" sz="10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hídvég </a:t>
                      </a: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szögelfordulásának csökkentése,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sínszálak igénybevételének csökkentése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6000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Vasbeton </a:t>
                      </a: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lemezhíd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kiöntött síncsatornás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kiöntött síncsatornás vagy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vb. lemez diszkrét sínleerősítésekkel, változó </a:t>
                      </a: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alátámasztási merevséggel</a:t>
                      </a: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alátámasztási merevség folytonos / lépcsős </a:t>
                      </a:r>
                      <a:r>
                        <a:rPr lang="hu-HU" sz="10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átmene-tének</a:t>
                      </a: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biztosítása,</a:t>
                      </a:r>
                      <a:endParaRPr lang="hu-HU" sz="10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hídvég </a:t>
                      </a: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szögelfordulásának csökkentése,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sínszálak igénybevételének csökkentése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6000"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diszkrét sínalátámasztás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vb. lemez diszkrét sínleerősítésekkel, változó alátámasztási </a:t>
                      </a: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merevséggel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alátámasztási merevség folytonos / lépcsős </a:t>
                      </a:r>
                      <a:r>
                        <a:rPr lang="hu-HU" sz="10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átmene-tének</a:t>
                      </a: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biztosítása,</a:t>
                      </a:r>
                      <a:endParaRPr lang="hu-HU" sz="10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hídvég </a:t>
                      </a: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szögelfordulásának csökkentése,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sínszálak igénybevételének csökkentése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6000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Ortotróp</a:t>
                      </a: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lemezes </a:t>
                      </a: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acélhíd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kiöntött síncsatornás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kiöntött síncsatornás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vagy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vb. lemez diszkrét sínleerősítésekkel, változó alátámasztási rugalmassággal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alátámasztási merevség folytonos / lépcsős </a:t>
                      </a:r>
                      <a:r>
                        <a:rPr lang="hu-HU" sz="10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átmene-tének</a:t>
                      </a: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biztosítása,</a:t>
                      </a:r>
                      <a:endParaRPr lang="hu-HU" sz="10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hídvég </a:t>
                      </a: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szögelfordulásának csökkentése,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sínszálak igénybevételének csökkentése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6000"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diszkrét sínalátámasztás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vb. lemez diszkrét sínleerősítésekkel, változó alátámasztási </a:t>
                      </a: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merevséggel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alátámasztási merevség folytonos / lépcsős </a:t>
                      </a:r>
                      <a:r>
                        <a:rPr lang="hu-HU" sz="10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átmene-tének</a:t>
                      </a: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biztosítása,</a:t>
                      </a:r>
                      <a:endParaRPr lang="hu-HU" sz="10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hídvég </a:t>
                      </a: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szögelfordulásának csökkentése,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sínszálak igénybevételének csökkentése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Ágyazatátvezetéses vb. vagy acélhíd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Ágyazatos, keresztaljas felépítmény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kiegészítő sínek és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ragasztott zúzottkő </a:t>
                      </a: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ágyazat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alátámasztási merevség folytonos / lépcsős </a:t>
                      </a:r>
                      <a:r>
                        <a:rPr lang="hu-HU" sz="10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átmene-tének</a:t>
                      </a:r>
                      <a:r>
                        <a:rPr lang="hu-H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biztosítása</a:t>
                      </a:r>
                      <a:r>
                        <a:rPr lang="hu-H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u-H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76" marR="4427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Szövegdoboz 9"/>
          <p:cNvSpPr txBox="1"/>
          <p:nvPr/>
        </p:nvSpPr>
        <p:spPr>
          <a:xfrm>
            <a:off x="215517" y="930206"/>
            <a:ext cx="4191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8.1. Csatlakozási esetek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215517" y="5796553"/>
            <a:ext cx="8640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Minden esetben, ha szükséges, a geotechnikai beavatkozást végre kell hajtani (pl. stabilizáció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mélykeverés, stb.).</a:t>
            </a:r>
            <a:endParaRPr lang="hu-HU" sz="2000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41</a:t>
            </a:fld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HIDAK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55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42</a:t>
            </a:fld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215516" y="956918"/>
            <a:ext cx="86769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8.2. Az átmeneti szakasz kialakítása felül bordás kiegyenlítő lemez alkalmazásának esetében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15516" y="6084585"/>
            <a:ext cx="86769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felül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bordás kiegyenlítő lemez azt a feladatát, hogy a hídszerkezet véglap-elfordulásából származó vágányemelő hatást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csökkentse / megszüntesse,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megfelelően ellátja. </a:t>
            </a:r>
            <a:endParaRPr lang="hu-H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J:\Régi számítógép\Munkák\MÁV innováció 2009\Pálya_híd\Segédanyagok\1. ké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76"/>
          <a:stretch/>
        </p:blipFill>
        <p:spPr bwMode="auto">
          <a:xfrm>
            <a:off x="357347" y="1803388"/>
            <a:ext cx="4826721" cy="21656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1" r="18077"/>
          <a:stretch/>
        </p:blipFill>
        <p:spPr bwMode="auto">
          <a:xfrm>
            <a:off x="4138798" y="3825044"/>
            <a:ext cx="4646849" cy="22322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</p:pic>
      <p:sp>
        <p:nvSpPr>
          <p:cNvPr id="10" name="Téglalap 9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HIDAK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18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43</a:t>
            </a:fld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251520" y="962429"/>
            <a:ext cx="860495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Rossz vízelvezetés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miatti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gyenge alépítmény esetén </a:t>
            </a:r>
            <a:r>
              <a:rPr lang="hu-HU" sz="20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 kiegyenlítő lemez az </a:t>
            </a:r>
            <a:r>
              <a:rPr lang="hu-HU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alátámasztási rugalmasság egy keresztmetszetben történő megváltozásának gondját nem tudja kezelni.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Gyakorlatilag a kiegyenlítő lemez nélküli hídfő – hagyományos pálya csatlakozás süllyedési teknő kialakulási problémáját eltolja a kiegyenlítő lemez csatlakozó pálya felőli végére. </a:t>
            </a:r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hu-H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0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e.gy</a:t>
            </a:r>
            <a:r>
              <a:rPr lang="hu-HU" sz="20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lemez hossza kevés ahhoz, hogy az átmeneti szakasz szerepét is elláthassa.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hu-H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Közvetlenül a kiegyenlítő lemez végénél jelentős a zúzottkő ágyazat vastagsági többlete. A rétegben – a kivitelezés jó minősége esetén is – a vonatforgalom dinamikus hatása jelentős mértékű utótömörödést okoz, ami a keresztaljak alatt az ágyazatszint csökkenéséhez vezet. A vágány – merevsége okán – a vonatteher elhaladása után eredeti magassági pozíciójába törekszik visszaállni. Így vaksüppedések alakulnak ki a bordás kiegyenlítő lemezt követő néhány alj alatt. A vaksüppedéses aljakra jutó vonatteherből származó függőleges erő  – a vaksüppedés mértékétől függően – a normál esetben fellépő erőnek akár kétszerese is lehet. </a:t>
            </a:r>
          </a:p>
        </p:txBody>
      </p:sp>
      <p:sp>
        <p:nvSpPr>
          <p:cNvPr id="9" name="Téglalap 8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HIDAK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75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44</a:t>
            </a:fld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431540" y="908720"/>
            <a:ext cx="82449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kiegyenlítő lemez végénél kialakuló süllyedési teknő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elkerülésére az alábbi kialakítások illetve azok kombinációi adhatnak megoldást: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kiegészítő sínek alkalmazása (ezt a szerepet a terelősínek / terelőelemek is betöltik),</a:t>
            </a:r>
          </a:p>
          <a:p>
            <a:pPr marL="631825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ágyazatragasztás a vastag zúzottkő réteg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stabilizálására,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kiegészítő réteg vastagságának változtatásával és/vagy erősítésével – hasonlóan, mint kisműtárgy esetében,</a:t>
            </a:r>
          </a:p>
          <a:p>
            <a:pPr marL="631825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alépítmény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megerősítése.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lvl="0" indent="-285750" algn="just">
              <a:buFont typeface="Wingdings" panose="05000000000000000000" pitchFamily="2" charset="2"/>
              <a:buChar char="§"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58" y="3722737"/>
            <a:ext cx="7804074" cy="20465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églalap 7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HIDAK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0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45</a:t>
            </a:fld>
            <a:endParaRPr lang="hu-H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" r="3577" b="2977"/>
          <a:stretch>
            <a:fillRect/>
          </a:stretch>
        </p:blipFill>
        <p:spPr bwMode="auto">
          <a:xfrm>
            <a:off x="251520" y="1858491"/>
            <a:ext cx="5470525" cy="3514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215517" y="1160748"/>
            <a:ext cx="5506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FMK-004 mérési grafikon</a:t>
            </a:r>
          </a:p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2017.04.27.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15516" y="791997"/>
            <a:ext cx="8676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Szolnoki Tisza-híd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76972"/>
            <a:ext cx="4297011" cy="32227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5922404" y="2473732"/>
            <a:ext cx="271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Ágyazatragasztás</a:t>
            </a:r>
          </a:p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2017.08.04.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HIDAK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3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514019" y="2236802"/>
            <a:ext cx="621043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u="sng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u="sng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u="sng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u="sng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u="sng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u="sng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u="sng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u="sng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u="sng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hu-HU" sz="2400" b="1" u="none" dirty="0" smtClean="0"/>
              <a:t>Köszönöm a megtisztelő figyelmet!</a:t>
            </a:r>
            <a:endParaRPr lang="hu-HU" sz="2400" u="none" dirty="0"/>
          </a:p>
        </p:txBody>
      </p:sp>
      <p:sp>
        <p:nvSpPr>
          <p:cNvPr id="3" name="Téglalap 2"/>
          <p:cNvSpPr/>
          <p:nvPr/>
        </p:nvSpPr>
        <p:spPr>
          <a:xfrm>
            <a:off x="1511660" y="2776862"/>
            <a:ext cx="6210436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u="sng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u="sng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u="sng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u="sng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u="sng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u="sng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u="sng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u="sng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u="sng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hu-HU" sz="2000" b="1" u="none" dirty="0" err="1" smtClean="0"/>
              <a:t>horvat.sze</a:t>
            </a:r>
            <a:r>
              <a:rPr lang="hu-HU" sz="2000" b="1" u="none" dirty="0" smtClean="0"/>
              <a:t>@</a:t>
            </a:r>
            <a:r>
              <a:rPr lang="hu-HU" sz="2000" b="1" u="none" dirty="0" err="1" smtClean="0"/>
              <a:t>gmail.com</a:t>
            </a:r>
            <a:endParaRPr lang="hu-HU" sz="2000" u="non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226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47</a:t>
            </a:fld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611560" y="1485365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Többleterők</a:t>
            </a:r>
            <a:endParaRPr lang="hu-H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2128861" y="1919734"/>
            <a:ext cx="4891411" cy="3096344"/>
            <a:chOff x="1799692" y="1700808"/>
            <a:chExt cx="4896544" cy="3620616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59" t="34705" r="26924" b="28174"/>
            <a:stretch/>
          </p:blipFill>
          <p:spPr bwMode="auto">
            <a:xfrm>
              <a:off x="2303749" y="1700808"/>
              <a:ext cx="4366778" cy="36206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" name="Szövegdoboz 12"/>
            <p:cNvSpPr txBox="1"/>
            <p:nvPr/>
          </p:nvSpPr>
          <p:spPr>
            <a:xfrm rot="21263133">
              <a:off x="3114683" y="2907178"/>
              <a:ext cx="1122423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Hídszerkezet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zövegdoboz 13"/>
            <p:cNvSpPr txBox="1"/>
            <p:nvPr/>
          </p:nvSpPr>
          <p:spPr>
            <a:xfrm>
              <a:off x="4845860" y="2839430"/>
              <a:ext cx="665567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Hídfő 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Szövegdoboz 14"/>
            <p:cNvSpPr txBox="1"/>
            <p:nvPr/>
          </p:nvSpPr>
          <p:spPr>
            <a:xfrm>
              <a:off x="3059832" y="4916197"/>
              <a:ext cx="1122423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Hídszerkezet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Szövegdoboz 15"/>
            <p:cNvSpPr txBox="1"/>
            <p:nvPr/>
          </p:nvSpPr>
          <p:spPr>
            <a:xfrm>
              <a:off x="4998260" y="5024209"/>
              <a:ext cx="665567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Hídfő 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zövegdoboz 16"/>
            <p:cNvSpPr txBox="1"/>
            <p:nvPr/>
          </p:nvSpPr>
          <p:spPr>
            <a:xfrm>
              <a:off x="5270846" y="3086721"/>
              <a:ext cx="1425390" cy="7155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hu-HU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F1 Nyomóerő </a:t>
              </a:r>
              <a:r>
                <a:rPr lang="hu-HU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</a:t>
              </a:r>
            </a:p>
            <a:p>
              <a:pPr algn="ctr"/>
              <a:endPara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endParaRPr>
            </a:p>
            <a:p>
              <a:pPr algn="ctr">
                <a:spcAft>
                  <a:spcPts val="300"/>
                </a:spcAft>
              </a:pPr>
              <a:r>
                <a:rPr lang="hu-HU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F2, F3 Húzóerő </a:t>
              </a:r>
            </a:p>
            <a:p>
              <a:pPr algn="ctr">
                <a:spcAft>
                  <a:spcPts val="300"/>
                </a:spcAft>
              </a:pPr>
              <a:endParaRPr lang="hu-HU" sz="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Szövegdoboz 17"/>
            <p:cNvSpPr txBox="1"/>
            <p:nvPr/>
          </p:nvSpPr>
          <p:spPr>
            <a:xfrm>
              <a:off x="4499992" y="3212976"/>
              <a:ext cx="205753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rtlCol="0">
              <a:spAutoFit/>
            </a:bodyPr>
            <a:lstStyle/>
            <a:p>
              <a:r>
                <a:rPr lang="hu-HU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</a:t>
              </a:r>
              <a:endParaRPr lang="hu-H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Szövegdoboz 18"/>
            <p:cNvSpPr txBox="1"/>
            <p:nvPr/>
          </p:nvSpPr>
          <p:spPr>
            <a:xfrm>
              <a:off x="1799692" y="1772816"/>
              <a:ext cx="1844022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rtlCol="0">
              <a:spAutoFit/>
            </a:bodyPr>
            <a:lstStyle/>
            <a:p>
              <a:r>
                <a:rPr lang="hu-HU" sz="1400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Véglapelfordulás</a:t>
              </a:r>
              <a:r>
                <a:rPr lang="hu-HU" sz="1400" dirty="0" smtClean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 miatt</a:t>
              </a:r>
              <a:endParaRPr lang="hu-H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Szövegdoboz 19"/>
            <p:cNvSpPr txBox="1"/>
            <p:nvPr/>
          </p:nvSpPr>
          <p:spPr>
            <a:xfrm>
              <a:off x="1799692" y="3563434"/>
              <a:ext cx="2400263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rtlCol="0">
              <a:spAutoFit/>
            </a:bodyPr>
            <a:lstStyle/>
            <a:p>
              <a:r>
                <a:rPr lang="hu-HU" sz="1400" dirty="0" smtClean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Függőleges elmozdulás miatt</a:t>
              </a:r>
              <a:endParaRPr lang="hu-H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Szövegdoboz 20"/>
            <p:cNvSpPr txBox="1"/>
            <p:nvPr/>
          </p:nvSpPr>
          <p:spPr>
            <a:xfrm>
              <a:off x="5292080" y="3789040"/>
              <a:ext cx="220179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rIns="36000" rtlCol="0">
              <a:spAutoFit/>
            </a:bodyPr>
            <a:lstStyle/>
            <a:p>
              <a:r>
                <a:rPr lang="hu-HU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</a:t>
              </a:r>
              <a:r>
                <a:rPr lang="hu-HU" sz="1400" baseline="-25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endParaRPr lang="hu-H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Szövegdoboz 21"/>
          <p:cNvSpPr txBox="1"/>
          <p:nvPr/>
        </p:nvSpPr>
        <p:spPr>
          <a:xfrm>
            <a:off x="251520" y="959823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8.3. Többleterők a hídvég mozgásaiból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251520" y="5193196"/>
            <a:ext cx="8280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többleterők nagyságát befolyásolja diszkrét sínalátámasztás esetében:</a:t>
            </a:r>
          </a:p>
          <a:p>
            <a:pPr marL="635000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híd – hídfő szomszédos két aljának távolsága,</a:t>
            </a:r>
          </a:p>
          <a:p>
            <a:pPr marL="635000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sín hajlítási merevsége,</a:t>
            </a:r>
          </a:p>
          <a:p>
            <a:pPr marL="635000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sínalátámasztási merevség nagysága.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églalap 2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HIDAK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6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48</a:t>
            </a:fld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1435595" y="930206"/>
            <a:ext cx="6232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AxisVM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13 futtatási eredmények</a:t>
            </a:r>
          </a:p>
        </p:txBody>
      </p:sp>
      <p:pic>
        <p:nvPicPr>
          <p:cNvPr id="4" name="Kép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4"/>
          <a:stretch/>
        </p:blipFill>
        <p:spPr bwMode="auto">
          <a:xfrm>
            <a:off x="1696720" y="1393897"/>
            <a:ext cx="5750560" cy="14230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15516" y="3032956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Paraméterek:</a:t>
            </a:r>
          </a:p>
          <a:p>
            <a:pPr marL="628650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 = 40 m támaszközű, alsópályás, rácsos híd</a:t>
            </a:r>
          </a:p>
          <a:p>
            <a:pPr marL="628650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hídhoz csatlakozó vb. merevlemezes felépítmény</a:t>
            </a:r>
          </a:p>
          <a:p>
            <a:pPr marL="628650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LM71 teher</a:t>
            </a:r>
          </a:p>
          <a:p>
            <a:pPr marL="628650" lvl="0" indent="-285750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konzolhossz 25 cm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illetve 50 cm,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0" indent="-285750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sínágyazás függőleges rugalmassági állandója 10 kN/mm/m és 50 kN/mm/m értékek között (lágy alátámasztások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marL="628650" lvl="0" indent="-285750">
              <a:buFont typeface="Wingdings" panose="05000000000000000000" pitchFamily="2" charset="2"/>
              <a:buChar char="§"/>
            </a:pP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sínalátámasztási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pontok távolsága 600 mm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HIDAK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65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49</a:t>
            </a:fld>
            <a:endParaRPr lang="hu-HU"/>
          </a:p>
        </p:txBody>
      </p:sp>
      <p:pic>
        <p:nvPicPr>
          <p:cNvPr id="5" name="Kép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247" y="1600036"/>
            <a:ext cx="4675505" cy="4493260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2286000" y="9447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A függőleges kihúzóerők alakulása diszkrét sínleerősítésű vb. lemez esetén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HIDAK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4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BEVEZETÉS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5</a:t>
            </a:fld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251520" y="2589872"/>
            <a:ext cx="432682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Összetett probléma, amely komplex </a:t>
            </a:r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geotechnikai,</a:t>
            </a:r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pályaszerkezeti,</a:t>
            </a:r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hídszerkezeti</a:t>
            </a:r>
          </a:p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megoldást igényel.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251520" y="944724"/>
            <a:ext cx="86049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szakirodalomban különböző módszerek találhatók a változó merevségű átmenetek megoldására. A meghatározó körülmények nagy száma miatt </a:t>
            </a:r>
            <a:r>
              <a:rPr lang="hu-HU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nincsen egyetlen, általánosan alkalmazható megoldás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 Gyakorlatilag minden esetben egyedi adatok és mérlegelés alapján kell megtervezni az átmeneti szakaszt. </a:t>
            </a:r>
          </a:p>
        </p:txBody>
      </p:sp>
    </p:spTree>
    <p:extLst>
      <p:ext uri="{BB962C8B-B14F-4D97-AF65-F5344CB8AC3E}">
        <p14:creationId xmlns:p14="http://schemas.microsoft.com/office/powerpoint/2010/main" val="1062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50</a:t>
            </a:fld>
            <a:endParaRPr lang="hu-HU"/>
          </a:p>
        </p:txBody>
      </p:sp>
      <p:pic>
        <p:nvPicPr>
          <p:cNvPr id="5" name="Kép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957" y="1592796"/>
            <a:ext cx="4744085" cy="5026025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2286000" y="9447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A függőleges kihúzóerők alakulása kiöntött síncsatornás vb. lemez esetén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HIDAK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71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51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51520" y="980728"/>
            <a:ext cx="86049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8.4. Az átmeneti szakasz tervezése ágyazatátvezetéses híd esetén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3420604"/>
            <a:ext cx="6524310" cy="29607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églalap 4"/>
          <p:cNvSpPr/>
          <p:nvPr/>
        </p:nvSpPr>
        <p:spPr>
          <a:xfrm>
            <a:off x="251520" y="1391288"/>
            <a:ext cx="86049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vágányalátámasztás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teherbírási modulus értéke E</a:t>
            </a:r>
            <a:r>
              <a:rPr lang="hu-HU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2,1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és E</a:t>
            </a:r>
            <a:r>
              <a:rPr lang="hu-HU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2,2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az ágyazási tényező a folyópályában C</a:t>
            </a:r>
            <a:r>
              <a:rPr lang="hu-HU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[N/mm</a:t>
            </a:r>
            <a:r>
              <a:rPr lang="hu-HU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], a hídfőnél C</a:t>
            </a:r>
            <a:r>
              <a:rPr lang="hu-HU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érték. A tervezés során a következőket kell meghatározni:</a:t>
            </a:r>
          </a:p>
          <a:p>
            <a:pPr marL="631825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átmenet szakasz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hosszát,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E</a:t>
            </a:r>
            <a:r>
              <a:rPr lang="hu-HU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teherbírási vagy a C ágyazási tényező változtatását,</a:t>
            </a:r>
          </a:p>
          <a:p>
            <a:pPr marL="631825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felépítmény szerkezeti kialakítását.</a:t>
            </a:r>
          </a:p>
        </p:txBody>
      </p:sp>
      <p:sp>
        <p:nvSpPr>
          <p:cNvPr id="8" name="Téglalap 7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HIDAK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27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52</a:t>
            </a:fld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251520" y="980728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szerkezeti kialakítás:</a:t>
            </a:r>
          </a:p>
          <a:p>
            <a:pPr marL="631825" lvl="0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hídon a zúzottkő ágyazat alá alágyazati szőnyeget kell fektetni,</a:t>
            </a:r>
          </a:p>
          <a:p>
            <a:pPr marL="631825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csatlakozó szakaszon az alátámasztási merevség változtatása kialakítható</a:t>
            </a:r>
          </a:p>
          <a:p>
            <a:pPr marL="985838" lvl="0" indent="-285750" algn="just">
              <a:buFont typeface="Wingdings" panose="05000000000000000000" pitchFamily="2" charset="2"/>
              <a:buChar char="ü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kiegészítő réteg vastagságának változtatásával – hasonlóan, mint kisműtárgy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esetében,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85838" lvl="0" indent="-285750" algn="just">
              <a:buFont typeface="Wingdings" panose="05000000000000000000" pitchFamily="2" charset="2"/>
              <a:buChar char="ü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ágyazatragasztás alkalmazásával – hasonlóan, mint kisműtárgy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esetében.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HIDAK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63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1"/>
          <p:cNvSpPr txBox="1">
            <a:spLocks/>
          </p:cNvSpPr>
          <p:nvPr/>
        </p:nvSpPr>
        <p:spPr>
          <a:xfrm>
            <a:off x="6553200" y="638132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50ADBC-3396-4FFB-9E58-A6AB70DCADD4}" type="slidenum">
              <a:rPr lang="hu-HU" smtClean="0"/>
              <a:pPr/>
              <a:t>53</a:t>
            </a:fld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431540" y="1005699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8.5. Javaslat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átmeneti szakasz kialakítására merevlemezes kivitellel</a:t>
            </a:r>
          </a:p>
        </p:txBody>
      </p:sp>
      <p:sp>
        <p:nvSpPr>
          <p:cNvPr id="7" name="Téglalap 6"/>
          <p:cNvSpPr/>
          <p:nvPr/>
        </p:nvSpPr>
        <p:spPr>
          <a:xfrm>
            <a:off x="431540" y="1747840"/>
            <a:ext cx="828092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vb. pályalemez által ellátandó feladatok:</a:t>
            </a:r>
          </a:p>
          <a:p>
            <a:pPr marL="623888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csatlakozó szakaszok között a vágány alátámasztási merevsége megfelelő átmenetének biztosítása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623888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fekszinthiba mentes szakasz létesítése,</a:t>
            </a:r>
          </a:p>
          <a:p>
            <a:pPr marL="623888" lvl="0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hídszerkezet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véglapelfordulásából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származó emelő hatás megszüntetése.  </a:t>
            </a:r>
          </a:p>
          <a:p>
            <a:pPr algn="just"/>
            <a:r>
              <a:rPr lang="hu-HU" sz="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vb. pályalemez tervezésénél tekintettel kell lenni a következőkre:</a:t>
            </a:r>
          </a:p>
          <a:p>
            <a:pPr marL="623888" lvl="0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vb. lemez vége felül a hídfőre,  </a:t>
            </a:r>
          </a:p>
          <a:p>
            <a:pPr marL="623888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tömege elégséges legyen a vágányt emelő hatás kiegyenlítésére,</a:t>
            </a:r>
          </a:p>
          <a:p>
            <a:pPr marL="623888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diszkrét sínleerősítések lehorgonyzó csavarjainak teherbírása, illetve a kiöntött síncsatornás sínek felszakítási ellenállása a fellépő erőhatásokra megfelelő nagyságú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legyen.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HIDAK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6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54</a:t>
            </a:fld>
            <a:endParaRPr lang="hu-HU"/>
          </a:p>
        </p:txBody>
      </p:sp>
      <p:pic>
        <p:nvPicPr>
          <p:cNvPr id="5" name="Kép 4"/>
          <p:cNvPicPr/>
          <p:nvPr/>
        </p:nvPicPr>
        <p:blipFill rotWithShape="1">
          <a:blip r:embed="rId2"/>
          <a:srcRect l="21401" t="49469" r="33727" b="16909"/>
          <a:stretch/>
        </p:blipFill>
        <p:spPr bwMode="auto">
          <a:xfrm>
            <a:off x="1511660" y="1484784"/>
            <a:ext cx="6120680" cy="3456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églalap 5"/>
          <p:cNvSpPr/>
          <p:nvPr/>
        </p:nvSpPr>
        <p:spPr>
          <a:xfrm>
            <a:off x="1511660" y="944724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Diszkrét sínleerősítés vb. lemezen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856980" y="4273351"/>
            <a:ext cx="181492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Rugalmas aláöntés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Egyenes összekötő nyíllal 8"/>
          <p:cNvCxnSpPr/>
          <p:nvPr/>
        </p:nvCxnSpPr>
        <p:spPr>
          <a:xfrm flipV="1">
            <a:off x="2725154" y="3309760"/>
            <a:ext cx="370682" cy="9635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V="1">
            <a:off x="2725154" y="3631367"/>
            <a:ext cx="2818954" cy="6419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églalap 10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HIDAK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38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55</a:t>
            </a:fld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2699792" y="971436"/>
            <a:ext cx="3708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Kiöntött síncsatornás kialakítás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73113"/>
            <a:ext cx="7648575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églalap 6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HIDAK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76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1"/>
          <p:cNvSpPr txBox="1">
            <a:spLocks/>
          </p:cNvSpPr>
          <p:nvPr/>
        </p:nvSpPr>
        <p:spPr>
          <a:xfrm>
            <a:off x="6553200" y="638132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50ADBC-3396-4FFB-9E58-A6AB70DCADD4}" type="slidenum">
              <a:rPr lang="hu-HU" smtClean="0"/>
              <a:pPr/>
              <a:t>56</a:t>
            </a:fld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431540" y="944724"/>
            <a:ext cx="828092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vb. lemez hossza minden esetben 12 m, szélessége 3,0 m. A vb. lemezhez a folyópálya felé csatlakozó szakaszon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 –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 hosszú, I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 és II. típusú ágyazatragasztást kell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alkalmazni (ld. diát). A panel készülhet monolit vagy előregyártott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módon.     </a:t>
            </a:r>
          </a:p>
          <a:p>
            <a:pPr algn="just"/>
            <a:r>
              <a:rPr lang="hu-HU" sz="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panelekről a csapadékvíz lefolyását biztosítani kell:</a:t>
            </a:r>
          </a:p>
          <a:p>
            <a:pPr marL="623888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diszkrét sínleerősítésű kivitel esetén a felső sík két oldalra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lejtésével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623888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kiöntött síncsatornás felépítmény esetén a panel csatlakozó pálya felőli végén keresztfolyókát kell kialakítani.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HIDAK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40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57</a:t>
            </a:fld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287524" y="101673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8.5.1. Változó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rugalmasságú diszkrét sínalátámasztásokkal kialakított átmeneti szakasz</a:t>
            </a:r>
          </a:p>
        </p:txBody>
      </p:sp>
      <p:sp>
        <p:nvSpPr>
          <p:cNvPr id="13" name="Téglalap 12"/>
          <p:cNvSpPr/>
          <p:nvPr/>
        </p:nvSpPr>
        <p:spPr>
          <a:xfrm>
            <a:off x="431540" y="1789656"/>
            <a:ext cx="82449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Az alátámasztás merevségének lépcsős változtatása az átmeneti szakaszon a rugóállandók ismeretében (a hossz mentén az átmeneti szakasz nem arányos ábrázolásával)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64718"/>
            <a:ext cx="6901984" cy="32565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églalap 8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HIDAK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0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58</a:t>
            </a:fld>
            <a:endParaRPr lang="hu-H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339712" cy="364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églalap 8"/>
          <p:cNvSpPr/>
          <p:nvPr/>
        </p:nvSpPr>
        <p:spPr>
          <a:xfrm>
            <a:off x="2286000" y="9447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A sínalátámasztás rugóállandója változtatásának meghatározás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HIDAK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09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59</a:t>
            </a:fld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1655676" y="980728"/>
            <a:ext cx="57966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A rugóállandó és az elasztomer / aláöntő anyag vastagságának összefüggése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723231"/>
            <a:ext cx="7381875" cy="4010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églalap 6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HIDAK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4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LEROMLÁS OKAI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51520" y="1414515"/>
            <a:ext cx="86049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pálya átmeneti zónában történő leromlásának </a:t>
            </a:r>
            <a:r>
              <a:rPr lang="hu-HU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elsődleges </a:t>
            </a:r>
            <a:r>
              <a:rPr lang="hu-HU" sz="20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okai: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2865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geotechnikai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körülmények (talajfajta, víztelenítés, teherbírás),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híd illetve a csatlakozó szakasz egyenlőtlen merevsége és csillapítási képessége, </a:t>
            </a:r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indukált talajvíznyomás változások. </a:t>
            </a:r>
            <a:r>
              <a:rPr lang="hu-H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251520" y="976662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2.1. Elsődleges okok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6</a:t>
            </a:fld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215516" y="3646763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Másodlagos </a:t>
            </a:r>
            <a:r>
              <a:rPr lang="hu-HU" sz="20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okok:</a:t>
            </a:r>
          </a:p>
          <a:p>
            <a:pPr marL="631825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vonatterhelés, </a:t>
            </a:r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sebesség, </a:t>
            </a:r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forgalmi viszonyok, </a:t>
            </a:r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töltés magasság, </a:t>
            </a:r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hídfő típusa, </a:t>
            </a:r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híd csatlakozás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kialakítása, amely befolyásolhatja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átmeneti zónában kialakuló süllyedéskülönbségek mértékét. 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215516" y="3178711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2.2. Másodlagos okok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72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60</a:t>
            </a:fld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251520" y="1016732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8.5.2</a:t>
            </a: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 Kiöntött síncsatornás átmeneti szakasz vb. lemezen</a:t>
            </a:r>
          </a:p>
        </p:txBody>
      </p:sp>
      <p:sp>
        <p:nvSpPr>
          <p:cNvPr id="6" name="Téglalap 5"/>
          <p:cNvSpPr/>
          <p:nvPr/>
        </p:nvSpPr>
        <p:spPr>
          <a:xfrm>
            <a:off x="431540" y="1484784"/>
            <a:ext cx="82449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Az alátámasztás folyamatos változtatása az átmeneti szakaszon a vágány alátámasztási merevségének </a:t>
            </a:r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ismeretében 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(a hossz mentén az átmeneti szakasz nem arányos ábrázolásával</a:t>
            </a:r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20888"/>
            <a:ext cx="6983764" cy="319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églalap 8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HIDAK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99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323528" y="980728"/>
            <a:ext cx="84609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Paraméterek és kialakítási tulajdonságok, amelyek a kiöntött síncsatornás szerkezet viselkedését alapvetően befolyásolják</a:t>
            </a:r>
            <a:r>
              <a:rPr lang="de-A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28650" lvl="0" indent="-26670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csatorna és a kiöntés geometriája</a:t>
            </a:r>
            <a:r>
              <a:rPr lang="de-A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628650" lvl="0" indent="-26670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sínrendszer</a:t>
            </a:r>
            <a:r>
              <a:rPr lang="de-A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628650" lvl="0" indent="-26670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kiöntőanyag fizikai tulajdonságai</a:t>
            </a:r>
            <a:r>
              <a:rPr lang="de-A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628650" lvl="0" indent="-26670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sínágyazás függőleges és oldalirányú merevsége</a:t>
            </a:r>
            <a:r>
              <a:rPr lang="de-A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628650" lvl="0" indent="-26670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rugalmas síntalpszalag alkalmazása</a:t>
            </a:r>
            <a:r>
              <a:rPr lang="de-A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628650" lvl="0" indent="-26670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takarékelemek alkalmazása</a:t>
            </a:r>
            <a:r>
              <a:rPr lang="de-A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61</a:t>
            </a:fld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HIDAK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21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 txBox="1">
            <a:spLocks/>
          </p:cNvSpPr>
          <p:nvPr/>
        </p:nvSpPr>
        <p:spPr>
          <a:xfrm>
            <a:off x="215516" y="1016733"/>
            <a:ext cx="8676964" cy="223224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különböző típusú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felépítményszerkezetek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közötti átmeneti szakaszok tervezéséhez, azaz a szükséges rugalmasság beállításához meg kell adni a </a:t>
            </a:r>
            <a:r>
              <a:rPr lang="hu-HU" sz="2000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síntalp </a:t>
            </a:r>
            <a:r>
              <a:rPr lang="hu-HU" sz="2000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aláöntési </a:t>
            </a:r>
            <a:r>
              <a:rPr lang="hu-HU" sz="2000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vastagság változását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az alkalmazandó típusú kiöntőanyag és sínrendszer esetére.</a:t>
            </a:r>
          </a:p>
          <a:p>
            <a:pPr marL="0" indent="0" algn="just">
              <a:buFont typeface="Arial" pitchFamily="34" charset="0"/>
              <a:buNone/>
            </a:pPr>
            <a:endParaRPr lang="hu-H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Rendelkezésre állnak a laborkísérletek alapján az aláöntési vastagság függvényében az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U-tényező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változását leíró grafikonok,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anyagfajtánként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és sínrendszerenként.)</a:t>
            </a:r>
          </a:p>
        </p:txBody>
      </p:sp>
      <p:pic>
        <p:nvPicPr>
          <p:cNvPr id="4" name="Tartalom helye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3609020"/>
            <a:ext cx="6984776" cy="2592288"/>
          </a:xfrm>
          <a:prstGeom prst="rect">
            <a:avLst/>
          </a:prstGeom>
          <a:noFill/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62</a:t>
            </a:fld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HIDAK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21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63</a:t>
            </a:fld>
            <a:endParaRPr lang="hu-H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02" y="1741748"/>
            <a:ext cx="5132124" cy="30554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églalap 11"/>
          <p:cNvSpPr/>
          <p:nvPr/>
        </p:nvSpPr>
        <p:spPr>
          <a:xfrm>
            <a:off x="584102" y="800708"/>
            <a:ext cx="51321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A vágány alátámasztási merevsége </a:t>
            </a:r>
            <a:endParaRPr lang="hu-HU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b="1" i="1" dirty="0" err="1">
                <a:latin typeface="Arial" panose="020B0604020202020204" pitchFamily="34" charset="0"/>
                <a:cs typeface="Arial" panose="020B0604020202020204" pitchFamily="34" charset="0"/>
              </a:rPr>
              <a:t>U-tényező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) és a síntalpágyazás vastagságának összefüggése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6012160" y="1631699"/>
            <a:ext cx="288032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aláöntési vastagság általában 20 mm-nél ne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legyen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kisebb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érték. </a:t>
            </a:r>
          </a:p>
          <a:p>
            <a:pPr algn="just"/>
            <a:endParaRPr lang="hu-H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Az aláöntés max. vastagságát a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bekerü-lési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költség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illetve az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öntés vastagsági határa (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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50 mm-es)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korlátoz-za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Kép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29004"/>
            <a:ext cx="5273675" cy="1196340"/>
          </a:xfrm>
          <a:prstGeom prst="rect">
            <a:avLst/>
          </a:prstGeom>
          <a:noFill/>
        </p:spPr>
      </p:pic>
      <p:sp>
        <p:nvSpPr>
          <p:cNvPr id="15" name="Téglalap 14"/>
          <p:cNvSpPr/>
          <p:nvPr/>
        </p:nvSpPr>
        <p:spPr>
          <a:xfrm>
            <a:off x="1144230" y="4993431"/>
            <a:ext cx="40123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A folytonos átmenetű síncsatorna kialakítása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ÁTMENETI SZAKASZ KIALAKÍTÁSA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HIDAK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32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GEOTECHNIKAI SZÁMÍTÓGÉPES MODELLEZÉSI EREDMÉNYEK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1520" y="1304764"/>
            <a:ext cx="8460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számítások célja:</a:t>
            </a:r>
          </a:p>
          <a:p>
            <a:pPr marL="623888" indent="-285750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geotechnikai beavatkozás szükségességének megállapítása,</a:t>
            </a:r>
          </a:p>
          <a:p>
            <a:pPr marL="623888" indent="-285750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beavatkozás hosszának megállapítása.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51520" y="2276872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Térbeli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(3D) modellel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korrekt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módon vizsgálhatók a valós viszonyok: az altalajt, az abba beépített szerkezetet és a töltést is háromdimenziós testként lehet bevinni a modellbe, s kölcsönhatásaikat a korszerű talajmodellek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jól szimulálják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6" name="Kép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6" t="20294" r="28846" b="13828"/>
          <a:stretch/>
        </p:blipFill>
        <p:spPr bwMode="auto">
          <a:xfrm>
            <a:off x="251520" y="4293097"/>
            <a:ext cx="4104456" cy="20882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7" name="Téglalap 6"/>
          <p:cNvSpPr/>
          <p:nvPr/>
        </p:nvSpPr>
        <p:spPr>
          <a:xfrm>
            <a:off x="539552" y="3681028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Vasúti </a:t>
            </a:r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kisműtárgy és a csatlakozó szakaszok vizsgálata </a:t>
            </a: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térbeli modellezéssel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51520" y="858198"/>
            <a:ext cx="4428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3.1. A számításokról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7</a:t>
            </a:fld>
            <a:endParaRPr lang="hu-HU"/>
          </a:p>
        </p:txBody>
      </p:sp>
      <p:pic>
        <p:nvPicPr>
          <p:cNvPr id="11" name="Kép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" r="18678" b="14748"/>
          <a:stretch/>
        </p:blipFill>
        <p:spPr bwMode="auto">
          <a:xfrm>
            <a:off x="4680012" y="4293096"/>
            <a:ext cx="4212468" cy="20882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161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GEOTECHNIKAI SZÁMÍTÓGÉPES MODELLEZÉSI EREDMÉNYEK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51520" y="908720"/>
            <a:ext cx="84718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modellezések célja megválaszolni, hogy: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3888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első dinamikus teher áthaladásakor bekövetkező süllyedés nagyságában </a:t>
            </a:r>
            <a:r>
              <a:rPr lang="hu-HU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milyen szerepe van a </a:t>
            </a:r>
            <a:r>
              <a:rPr lang="hu-HU" sz="20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vonatteher nagyságának és sebességének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623888" lvl="0" indent="-285750" algn="just">
              <a:buFont typeface="Wingdings" panose="05000000000000000000" pitchFamily="2" charset="2"/>
              <a:buChar char="§"/>
            </a:pPr>
            <a:r>
              <a:rPr lang="hu-HU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az altalaj típusa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milyen mértékben befolyásolja a vonatteher hatására kialakuló süllyedést,</a:t>
            </a:r>
          </a:p>
          <a:p>
            <a:pPr marL="623888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többszöri vonatáthaladás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hatására miként tömörödik az altalaj, mekkora az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rugalmas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és a maradó alakváltozás.</a:t>
            </a:r>
          </a:p>
        </p:txBody>
      </p:sp>
      <p:sp>
        <p:nvSpPr>
          <p:cNvPr id="5" name="Téglalap 4"/>
          <p:cNvSpPr/>
          <p:nvPr/>
        </p:nvSpPr>
        <p:spPr>
          <a:xfrm>
            <a:off x="251520" y="3501008"/>
            <a:ext cx="864096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Teher: LM 71 jelű, V = 80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km/h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illetve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250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km/h.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96 m hosszú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modell, a vizsgált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építési-terhelési-számítási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fázisok: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3888" lvl="0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töltésépítés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0,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– 2,0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4,0 – 6,0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vastagságban – statikus számítás,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3888" lvl="0" indent="-285750" algn="just"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35 cm hatékony vastagságú zúzottkő ágyazat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építése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– statikus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számítás,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3888" lvl="0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vágány építése (B70 keresztaljak 60 cm-enként, 60E1 r. sínszálak) 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– statikus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számítás,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3888" lvl="0" indent="-285750" algn="just"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vonatteher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(80 km/h vagy 250 km/h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dinamikus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számítás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575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9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de-A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GEOTECHNIKAI SZÁMÍTÓGÉPES MODELLEZÉSI EREDMÉNYEK</a:t>
            </a:r>
            <a:endParaRPr lang="de-A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28575">
            <a:solidFill>
              <a:srgbClr val="070F1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25971" dir="20981709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ia számának helye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50ADBC-3396-4FFB-9E58-A6AB70DCADD4}" type="slidenum">
              <a:rPr lang="hu-HU" smtClean="0"/>
              <a:pPr/>
              <a:t>9</a:t>
            </a:fld>
            <a:endParaRPr lang="hu-HU"/>
          </a:p>
        </p:txBody>
      </p:sp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262214"/>
              </p:ext>
            </p:extLst>
          </p:nvPr>
        </p:nvGraphicFramePr>
        <p:xfrm>
          <a:off x="976626" y="1196752"/>
          <a:ext cx="7190747" cy="48713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1362"/>
                <a:gridCol w="1191877"/>
                <a:gridCol w="1191877"/>
                <a:gridCol w="1191877"/>
                <a:gridCol w="1191877"/>
                <a:gridCol w="1191877"/>
              </a:tblGrid>
              <a:tr h="28830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Eset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Altalaj 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288307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puha iszap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puha agyag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előterhelt iszap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közepes agyag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homok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84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Műtárgy nélkül</a:t>
                      </a:r>
                      <a:b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m vastag altalaj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– 4 - 6 m töltés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– 4 - 6 m töltés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– 4 - 6 m töltés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– 4 - 6 m töltés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– 4 - 6 m töltés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84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Műtárgy nélkül</a:t>
                      </a:r>
                      <a:b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 vastag altalaj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– 4 - 6 m töltés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– 4 - 6 m töltés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– 4 - 6 m töltés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– 4 - 6 m töltés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94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„A” méretkategória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m vastag altalaj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m töltés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m töltés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m töltés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6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„B” méretkategória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m vastag altalaj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m töltés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m töltés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m töltés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m töltés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m töltés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6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„C” méretkategória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m vastag altalaj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m töltés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m töltés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m töltés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6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„B” méretkategória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 vastag altalaj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m töltés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m töltés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m töltés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u-HU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m töltés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églalap 6"/>
          <p:cNvSpPr/>
          <p:nvPr/>
        </p:nvSpPr>
        <p:spPr>
          <a:xfrm>
            <a:off x="3455876" y="836712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Modellezett esetek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15516" y="6201308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„A” méretkategória: 1,0×1,0 m, „B” méretkategória: 2,0×2,0 m és „C” méretkategória: 3,0×4,0 m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nyílású kisműtárgy (kerethíd).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02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2703</TotalTime>
  <Words>3775</Words>
  <Application>Microsoft Office PowerPoint</Application>
  <PresentationFormat>Diavetítés a képernyőre (4:3 oldalarány)</PresentationFormat>
  <Paragraphs>585</Paragraphs>
  <Slides>63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63</vt:i4>
      </vt:variant>
    </vt:vector>
  </HeadingPairs>
  <TitlesOfParts>
    <vt:vector size="64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hferi</dc:creator>
  <cp:lastModifiedBy>hferi</cp:lastModifiedBy>
  <cp:revision>391</cp:revision>
  <dcterms:created xsi:type="dcterms:W3CDTF">2016-10-02T11:24:25Z</dcterms:created>
  <dcterms:modified xsi:type="dcterms:W3CDTF">2019-02-19T19:31:25Z</dcterms:modified>
</cp:coreProperties>
</file>